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9" r:id="rId3"/>
    <p:sldId id="261" r:id="rId4"/>
    <p:sldId id="262" r:id="rId5"/>
    <p:sldId id="263" r:id="rId6"/>
    <p:sldId id="264" r:id="rId7"/>
    <p:sldId id="265" r:id="rId8"/>
    <p:sldId id="266" r:id="rId9"/>
    <p:sldId id="267" r:id="rId10"/>
    <p:sldId id="268" r:id="rId11"/>
    <p:sldId id="269" r:id="rId12"/>
    <p:sldId id="270" r:id="rId13"/>
    <p:sldId id="271"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46" d="100"/>
          <a:sy n="46" d="100"/>
        </p:scale>
        <p:origin x="-96"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75606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83115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26765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4332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83575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16043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9376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93722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4917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879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1834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39773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07282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67571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89856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58192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10/30/2020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648215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lexisnexis.com/" TargetMode="External"/><Relationship Id="rId13" Type="http://schemas.openxmlformats.org/officeDocument/2006/relationships/hyperlink" Target="https://dostatok.ru/" TargetMode="External"/><Relationship Id="rId3" Type="http://schemas.openxmlformats.org/officeDocument/2006/relationships/hyperlink" Target="https://www.stanfordlawreview.org/submissions/" TargetMode="External"/><Relationship Id="rId7" Type="http://schemas.openxmlformats.org/officeDocument/2006/relationships/hyperlink" Target="https://www.g2.com/products/westlaw/reviews" TargetMode="External"/><Relationship Id="rId12" Type="http://schemas.openxmlformats.org/officeDocument/2006/relationships/hyperlink" Target="https://cyberleninka.ru/" TargetMode="External"/><Relationship Id="rId2" Type="http://schemas.openxmlformats.org/officeDocument/2006/relationships/hyperlink" Target="https://harvardlawreview.org/submissions/" TargetMode="External"/><Relationship Id="rId1" Type="http://schemas.openxmlformats.org/officeDocument/2006/relationships/slideLayout" Target="../slideLayouts/slideLayout2.xml"/><Relationship Id="rId6" Type="http://schemas.openxmlformats.org/officeDocument/2006/relationships/hyperlink" Target="https://papers.ssrn.com/" TargetMode="External"/><Relationship Id="rId11" Type="http://schemas.openxmlformats.org/officeDocument/2006/relationships/hyperlink" Target="https://moluch.ru/" TargetMode="External"/><Relationship Id="rId5" Type="http://schemas.openxmlformats.org/officeDocument/2006/relationships/hyperlink" Target="https://academic.oup.com/ojls/pages/General_Instructions" TargetMode="External"/><Relationship Id="rId10" Type="http://schemas.openxmlformats.org/officeDocument/2006/relationships/hyperlink" Target="https://ibooks.ru/" TargetMode="External"/><Relationship Id="rId4" Type="http://schemas.openxmlformats.org/officeDocument/2006/relationships/hyperlink" Target="http://scholar.sfu-kras.ru/" TargetMode="External"/><Relationship Id="rId9" Type="http://schemas.openxmlformats.org/officeDocument/2006/relationships/hyperlink" Target="https://elibrary.ru/" TargetMode="External"/><Relationship Id="rId14" Type="http://schemas.openxmlformats.org/officeDocument/2006/relationships/hyperlink" Target="https://studmed.r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lagiarismdetector.net/ru" TargetMode="External"/><Relationship Id="rId2" Type="http://schemas.openxmlformats.org/officeDocument/2006/relationships/hyperlink" Target="https://www.scribbr.com/plagiarism-checker/" TargetMode="External"/><Relationship Id="rId1" Type="http://schemas.openxmlformats.org/officeDocument/2006/relationships/slideLayout" Target="../slideLayouts/slideLayout2.xml"/><Relationship Id="rId5" Type="http://schemas.openxmlformats.org/officeDocument/2006/relationships/hyperlink" Target="https://antiplagiat.ru/" TargetMode="External"/><Relationship Id="rId4" Type="http://schemas.openxmlformats.org/officeDocument/2006/relationships/hyperlink" Target="https://www.turnitin.co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4212" y="685800"/>
            <a:ext cx="10978544" cy="993371"/>
          </a:xfrm>
        </p:spPr>
        <p:txBody>
          <a:bodyPr>
            <a:noAutofit/>
          </a:bodyPr>
          <a:lstStyle/>
          <a:p>
            <a:pPr algn="ctr"/>
            <a:r>
              <a:rPr lang="ru-RU" sz="2400" b="1" dirty="0" smtClean="0">
                <a:latin typeface="Arial Narrow" panose="020B0606020202030204" pitchFamily="34" charset="0"/>
              </a:rPr>
              <a:t>РЕСПУБЛИКАНСКАЯ НАУЧНАЯ И НАУЧНО-ТЕХНИЧЕСКАЯ КОНФЕРЕНЦИЯ</a:t>
            </a:r>
            <a:br>
              <a:rPr lang="ru-RU" sz="2400" b="1" dirty="0" smtClean="0">
                <a:latin typeface="Arial Narrow" panose="020B0606020202030204" pitchFamily="34" charset="0"/>
              </a:rPr>
            </a:br>
            <a:r>
              <a:rPr lang="ru-RU" sz="2400" b="1" dirty="0" smtClean="0">
                <a:latin typeface="Arial Narrow" panose="020B0606020202030204" pitchFamily="34" charset="0"/>
              </a:rPr>
              <a:t>«РОЛЬ </a:t>
            </a:r>
            <a:r>
              <a:rPr lang="ru-RU" sz="2400" b="1" dirty="0">
                <a:latin typeface="Arial Narrow" panose="020B0606020202030204" pitchFamily="34" charset="0"/>
              </a:rPr>
              <a:t>МОЛОДЁЖИ В РАЗВИТИИ НАУКИ </a:t>
            </a:r>
            <a:r>
              <a:rPr lang="ru-RU" sz="2400" b="1" dirty="0" smtClean="0">
                <a:latin typeface="Arial Narrow" panose="020B0606020202030204" pitchFamily="34" charset="0"/>
              </a:rPr>
              <a:t>И ОБРАЗОВАНИЯ»</a:t>
            </a:r>
            <a:endParaRPr lang="ru-RU" sz="2400" dirty="0">
              <a:latin typeface="Arial Narrow" panose="020B0606020202030204" pitchFamily="34" charset="0"/>
            </a:endParaRPr>
          </a:p>
        </p:txBody>
      </p:sp>
      <p:sp>
        <p:nvSpPr>
          <p:cNvPr id="3" name="Подзаголовок 2"/>
          <p:cNvSpPr>
            <a:spLocks noGrp="1"/>
          </p:cNvSpPr>
          <p:nvPr>
            <p:ph type="subTitle" idx="1"/>
          </p:nvPr>
        </p:nvSpPr>
        <p:spPr>
          <a:xfrm>
            <a:off x="684212" y="2892829"/>
            <a:ext cx="11045046" cy="2898372"/>
          </a:xfrm>
        </p:spPr>
        <p:txBody>
          <a:bodyPr>
            <a:normAutofit fontScale="92500" lnSpcReduction="20000"/>
          </a:bodyPr>
          <a:lstStyle/>
          <a:p>
            <a:pPr algn="ctr"/>
            <a:r>
              <a:rPr lang="ru-RU" sz="2400" b="1" dirty="0" smtClean="0">
                <a:latin typeface="Arial Narrow" panose="020B0606020202030204" pitchFamily="34" charset="0"/>
              </a:rPr>
              <a:t>РЕКОМЕНДАЦИИ ПО ОФОРМЛЕНИЮ И ПУБЛИКАЦИИ НАУЧНЫХ ТРУДОВ</a:t>
            </a:r>
            <a:br>
              <a:rPr lang="ru-RU" sz="2400" b="1" dirty="0" smtClean="0">
                <a:latin typeface="Arial Narrow" panose="020B0606020202030204" pitchFamily="34" charset="0"/>
              </a:rPr>
            </a:br>
            <a:r>
              <a:rPr lang="ru-RU" sz="2400" b="1" dirty="0" smtClean="0">
                <a:latin typeface="Arial Narrow" panose="020B0606020202030204" pitchFamily="34" charset="0"/>
              </a:rPr>
              <a:t> В МЕЖДУНАРОДНЫХ РЕЙТИНГОВЫХ ЖУРНАЛАХ</a:t>
            </a:r>
            <a:r>
              <a:rPr lang="ru-RU" sz="2400" dirty="0" smtClean="0">
                <a:latin typeface="Arial Narrow" panose="020B0606020202030204" pitchFamily="34" charset="0"/>
              </a:rPr>
              <a:t/>
            </a:r>
            <a:br>
              <a:rPr lang="ru-RU" sz="2400" dirty="0" smtClean="0">
                <a:latin typeface="Arial Narrow" panose="020B0606020202030204" pitchFamily="34" charset="0"/>
              </a:rPr>
            </a:br>
            <a:endParaRPr lang="ru-RU" sz="2400" dirty="0" smtClean="0">
              <a:latin typeface="Arial Narrow" panose="020B0606020202030204" pitchFamily="34" charset="0"/>
            </a:endParaRPr>
          </a:p>
          <a:p>
            <a:pPr algn="ctr"/>
            <a:r>
              <a:rPr lang="ru-RU" sz="2200" b="1" dirty="0" smtClean="0">
                <a:latin typeface="Arial Narrow" panose="020B0606020202030204" pitchFamily="34" charset="0"/>
              </a:rPr>
              <a:t>Председатель Совета молодых ученых Академии наук Республики Узбекистан</a:t>
            </a:r>
          </a:p>
          <a:p>
            <a:pPr algn="ctr"/>
            <a:r>
              <a:rPr lang="ru-RU" sz="2200" b="1" dirty="0" err="1" smtClean="0">
                <a:latin typeface="Arial Narrow" panose="020B0606020202030204" pitchFamily="34" charset="0"/>
              </a:rPr>
              <a:t>Д.ю.н</a:t>
            </a:r>
            <a:r>
              <a:rPr lang="ru-RU" sz="2200" b="1" dirty="0">
                <a:latin typeface="Arial Narrow" panose="020B0606020202030204" pitchFamily="34" charset="0"/>
              </a:rPr>
              <a:t>., проф. Саид </a:t>
            </a:r>
            <a:r>
              <a:rPr lang="ru-RU" sz="2200" b="1" dirty="0" smtClean="0">
                <a:latin typeface="Arial Narrow" panose="020B0606020202030204" pitchFamily="34" charset="0"/>
              </a:rPr>
              <a:t>Гулямов</a:t>
            </a:r>
          </a:p>
          <a:p>
            <a:pPr algn="ctr"/>
            <a:endParaRPr lang="ru-RU" sz="2200" b="1" dirty="0">
              <a:latin typeface="Arial Narrow" panose="020B0606020202030204" pitchFamily="34" charset="0"/>
            </a:endParaRPr>
          </a:p>
          <a:p>
            <a:pPr algn="ctr"/>
            <a:endParaRPr lang="ru-RU" sz="2000" b="1" dirty="0" smtClean="0">
              <a:latin typeface="Arial Narrow" panose="020B0606020202030204" pitchFamily="34" charset="0"/>
            </a:endParaRPr>
          </a:p>
          <a:p>
            <a:pPr algn="ctr"/>
            <a:r>
              <a:rPr lang="ru-RU" sz="2000" b="1" dirty="0" smtClean="0">
                <a:latin typeface="Arial Narrow" panose="020B0606020202030204" pitchFamily="34" charset="0"/>
              </a:rPr>
              <a:t>30 ОКТЯБРЬ 2020</a:t>
            </a:r>
            <a:endParaRPr lang="ru-RU" dirty="0">
              <a:latin typeface="Arial Narrow" panose="020B0606020202030204" pitchFamily="34" charset="0"/>
            </a:endParaRPr>
          </a:p>
        </p:txBody>
      </p:sp>
    </p:spTree>
    <p:extLst>
      <p:ext uri="{BB962C8B-B14F-4D97-AF65-F5344CB8AC3E}">
        <p14:creationId xmlns:p14="http://schemas.microsoft.com/office/powerpoint/2010/main" val="1478985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0903" y="624110"/>
            <a:ext cx="10523710" cy="764115"/>
          </a:xfrm>
        </p:spPr>
        <p:txBody>
          <a:bodyPr>
            <a:noAutofit/>
          </a:bodyPr>
          <a:lstStyle/>
          <a:p>
            <a:pPr algn="ctr"/>
            <a:r>
              <a:rPr lang="ru-RU" sz="2400" b="1" dirty="0">
                <a:latin typeface="Arial Narrow" panose="020B0606020202030204" pitchFamily="34" charset="0"/>
              </a:rPr>
              <a:t>РЕКОМЕНДАЦИИ ПО ОФОРМЛЕНИЮ И ПУБЛИКАЦИИ НАУЧНЫХ ТРУДОВ ПО ЮРИСПРУДЕНЦИИ В МЕЖДУНАРОДНЫХ РЕЙТИНГОВЫХ ЖУРНАЛАХ</a:t>
            </a:r>
            <a:endParaRPr lang="ru-RU" sz="2400" dirty="0">
              <a:latin typeface="Arial Narrow" panose="020B0606020202030204" pitchFamily="34" charset="0"/>
            </a:endParaRPr>
          </a:p>
        </p:txBody>
      </p:sp>
      <p:sp>
        <p:nvSpPr>
          <p:cNvPr id="3" name="Объект 2"/>
          <p:cNvSpPr>
            <a:spLocks noGrp="1"/>
          </p:cNvSpPr>
          <p:nvPr>
            <p:ph idx="1"/>
          </p:nvPr>
        </p:nvSpPr>
        <p:spPr>
          <a:xfrm>
            <a:off x="980902" y="2133600"/>
            <a:ext cx="10864734" cy="3777622"/>
          </a:xfrm>
        </p:spPr>
        <p:txBody>
          <a:bodyPr>
            <a:normAutofit/>
          </a:bodyPr>
          <a:lstStyle/>
          <a:p>
            <a:r>
              <a:rPr lang="ru-RU" sz="2000" b="1" dirty="0">
                <a:latin typeface="Arial Narrow" panose="020B0606020202030204" pitchFamily="34" charset="0"/>
              </a:rPr>
              <a:t>Аннотация </a:t>
            </a:r>
            <a:endParaRPr lang="ru-RU" sz="2000" dirty="0">
              <a:latin typeface="Arial Narrow" panose="020B0606020202030204" pitchFamily="34" charset="0"/>
            </a:endParaRPr>
          </a:p>
          <a:p>
            <a:pPr algn="just"/>
            <a:r>
              <a:rPr lang="ru-RU" sz="2000" dirty="0">
                <a:latin typeface="Arial Narrow" panose="020B0606020202030204" pitchFamily="34" charset="0"/>
              </a:rPr>
              <a:t>Цель данной </a:t>
            </a:r>
            <a:r>
              <a:rPr lang="ru-RU" sz="2000" dirty="0" smtClean="0">
                <a:latin typeface="Arial Narrow" panose="020B0606020202030204" pitchFamily="34" charset="0"/>
              </a:rPr>
              <a:t>работы </a:t>
            </a:r>
            <a:r>
              <a:rPr lang="ru-RU" sz="2000" dirty="0">
                <a:latin typeface="Arial Narrow" panose="020B0606020202030204" pitchFamily="34" charset="0"/>
              </a:rPr>
              <a:t>– ответить на вопросы, возникающие у исследователя, который столкнулся с трудностями публикации научной работы в международных рейтинговых журналах</a:t>
            </a:r>
            <a:r>
              <a:rPr lang="ru-RU" sz="2000" i="1" dirty="0">
                <a:latin typeface="Arial Narrow" panose="020B0606020202030204" pitchFamily="34" charset="0"/>
              </a:rPr>
              <a:t>. </a:t>
            </a:r>
            <a:endParaRPr lang="ru-RU" sz="2000" dirty="0">
              <a:latin typeface="Arial Narrow" panose="020B0606020202030204" pitchFamily="34" charset="0"/>
            </a:endParaRPr>
          </a:p>
          <a:p>
            <a:r>
              <a:rPr lang="ru-RU" sz="2000" dirty="0">
                <a:latin typeface="Arial Narrow" panose="020B0606020202030204" pitchFamily="34" charset="0"/>
              </a:rPr>
              <a:t>Представлены рекомендации по выбору названия научной статьи, планированию содержания основных разделов текста, соблюдению редакторской политики (требований) научных журналов.</a:t>
            </a:r>
          </a:p>
          <a:p>
            <a:r>
              <a:rPr lang="ru-RU" sz="2000" b="1" dirty="0">
                <a:latin typeface="Arial Narrow" panose="020B0606020202030204" pitchFamily="34" charset="0"/>
              </a:rPr>
              <a:t>Ключевые слова</a:t>
            </a:r>
            <a:endParaRPr lang="ru-RU" sz="2000" dirty="0">
              <a:latin typeface="Arial Narrow" panose="020B0606020202030204" pitchFamily="34" charset="0"/>
            </a:endParaRPr>
          </a:p>
          <a:p>
            <a:r>
              <a:rPr lang="ru-RU" sz="2000" dirty="0">
                <a:latin typeface="Arial Narrow" panose="020B0606020202030204" pitchFamily="34" charset="0"/>
              </a:rPr>
              <a:t>Публикация в научном журнале, редакционная политика, статья, авторское искусство</a:t>
            </a:r>
            <a:r>
              <a:rPr lang="ru-RU" sz="2000" i="1" dirty="0">
                <a:latin typeface="Arial Narrow" panose="020B0606020202030204" pitchFamily="34" charset="0"/>
              </a:rPr>
              <a:t>, </a:t>
            </a:r>
            <a:r>
              <a:rPr lang="ru-RU" sz="2000" dirty="0">
                <a:latin typeface="Arial Narrow" panose="020B0606020202030204" pitchFamily="34" charset="0"/>
              </a:rPr>
              <a:t>структура, стиль, </a:t>
            </a:r>
            <a:r>
              <a:rPr lang="ru-RU" sz="2000" dirty="0" err="1">
                <a:latin typeface="Arial Narrow" panose="020B0606020202030204" pitchFamily="34" charset="0"/>
              </a:rPr>
              <a:t>антиплагиат</a:t>
            </a:r>
            <a:r>
              <a:rPr lang="ru-RU" sz="2000" dirty="0">
                <a:latin typeface="Arial Narrow" panose="020B0606020202030204" pitchFamily="34" charset="0"/>
              </a:rPr>
              <a:t>, </a:t>
            </a:r>
            <a:r>
              <a:rPr lang="en-US" sz="2000" dirty="0">
                <a:latin typeface="Arial Narrow" panose="020B0606020202030204" pitchFamily="34" charset="0"/>
              </a:rPr>
              <a:t>IT</a:t>
            </a:r>
            <a:r>
              <a:rPr lang="ru-RU" sz="2000" dirty="0">
                <a:latin typeface="Arial Narrow" panose="020B0606020202030204" pitchFamily="34" charset="0"/>
              </a:rPr>
              <a:t>, юриспруденция.</a:t>
            </a:r>
          </a:p>
          <a:p>
            <a:endParaRPr lang="ru-RU" sz="2000" dirty="0"/>
          </a:p>
        </p:txBody>
      </p:sp>
    </p:spTree>
    <p:extLst>
      <p:ext uri="{BB962C8B-B14F-4D97-AF65-F5344CB8AC3E}">
        <p14:creationId xmlns:p14="http://schemas.microsoft.com/office/powerpoint/2010/main" val="1898564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6459" y="624110"/>
            <a:ext cx="10748153" cy="539672"/>
          </a:xfrm>
        </p:spPr>
        <p:txBody>
          <a:bodyPr>
            <a:noAutofit/>
          </a:bodyPr>
          <a:lstStyle/>
          <a:p>
            <a:pPr algn="ctr"/>
            <a:r>
              <a:rPr lang="en-US" sz="2400" b="1" dirty="0">
                <a:latin typeface="Arial Narrow" panose="020B0606020202030204" pitchFamily="34" charset="0"/>
              </a:rPr>
              <a:t>I</a:t>
            </a:r>
            <a:r>
              <a:rPr lang="ru-RU" sz="2400" b="1" dirty="0">
                <a:latin typeface="Arial Narrow" panose="020B0606020202030204" pitchFamily="34" charset="0"/>
              </a:rPr>
              <a:t>. </a:t>
            </a:r>
            <a:r>
              <a:rPr lang="ru-RU" sz="2400" b="1" dirty="0" smtClean="0">
                <a:latin typeface="Arial Narrow" panose="020B0606020202030204" pitchFamily="34" charset="0"/>
              </a:rPr>
              <a:t>ВВЕДЕНИЕ</a:t>
            </a:r>
            <a:r>
              <a:rPr lang="ru-RU" sz="2400" dirty="0">
                <a:latin typeface="Arial Narrow" panose="020B0606020202030204" pitchFamily="34" charset="0"/>
              </a:rPr>
              <a:t/>
            </a:r>
            <a:br>
              <a:rPr lang="ru-RU" sz="2400" dirty="0">
                <a:latin typeface="Arial Narrow" panose="020B0606020202030204" pitchFamily="34" charset="0"/>
              </a:rPr>
            </a:br>
            <a:endParaRPr lang="ru-RU" sz="2400" dirty="0">
              <a:latin typeface="Arial Narrow" panose="020B0606020202030204" pitchFamily="34" charset="0"/>
            </a:endParaRPr>
          </a:p>
        </p:txBody>
      </p:sp>
      <p:sp>
        <p:nvSpPr>
          <p:cNvPr id="3" name="Объект 2"/>
          <p:cNvSpPr>
            <a:spLocks noGrp="1"/>
          </p:cNvSpPr>
          <p:nvPr>
            <p:ph idx="1"/>
          </p:nvPr>
        </p:nvSpPr>
        <p:spPr>
          <a:xfrm>
            <a:off x="756459" y="1255221"/>
            <a:ext cx="11014364" cy="5203767"/>
          </a:xfrm>
        </p:spPr>
        <p:txBody>
          <a:bodyPr>
            <a:normAutofit lnSpcReduction="10000"/>
          </a:bodyPr>
          <a:lstStyle/>
          <a:p>
            <a:r>
              <a:rPr lang="ru-RU" dirty="0" smtClean="0">
                <a:latin typeface="Arial Narrow" panose="020B0606020202030204" pitchFamily="34" charset="0"/>
              </a:rPr>
              <a:t>Стремительное </a:t>
            </a:r>
            <a:r>
              <a:rPr lang="ru-RU" dirty="0">
                <a:latin typeface="Arial Narrow" panose="020B0606020202030204" pitchFamily="34" charset="0"/>
              </a:rPr>
              <a:t>развитие информационных технологий и появление виртуального мира даёт возможность проявить свои научные таланты молодым ученым на глобальной цифровой арене, получить признание мирового научного сообщества, быть в курсе новых открытий, вести он-</a:t>
            </a:r>
            <a:r>
              <a:rPr lang="ru-RU" dirty="0" err="1">
                <a:latin typeface="Arial Narrow" panose="020B0606020202030204" pitchFamily="34" charset="0"/>
              </a:rPr>
              <a:t>лайн</a:t>
            </a:r>
            <a:r>
              <a:rPr lang="ru-RU" dirty="0">
                <a:latin typeface="Arial Narrow" panose="020B0606020202030204" pitchFamily="34" charset="0"/>
              </a:rPr>
              <a:t> дискуссии со специалистами своего профиля на просторах Интернета, и важно отметить, что публикации национальных исследователей в международно-признанных журналах повышает уважение к стране в целом. </a:t>
            </a:r>
          </a:p>
          <a:p>
            <a:r>
              <a:rPr lang="ru-RU" dirty="0">
                <a:latin typeface="Arial Narrow" panose="020B0606020202030204" pitchFamily="34" charset="0"/>
              </a:rPr>
              <a:t>У автора есть множество причин, по которым хочет публиковаться, как для научно-профессионального роста, так и для личного удовлетворения. Возможно, самым большим препятствием для публикаций является отсутствие хороших практических советов по архитектонике, структуре, стилистике, содержанию научных работ и как они отбираются, а главное, как рейтинговый издательский мир работает в целом. </a:t>
            </a:r>
          </a:p>
          <a:p>
            <a:r>
              <a:rPr lang="ru-RU" dirty="0">
                <a:latin typeface="Arial Narrow" panose="020B0606020202030204" pitchFamily="34" charset="0"/>
              </a:rPr>
              <a:t>В </a:t>
            </a:r>
            <a:r>
              <a:rPr lang="ru-RU" dirty="0" smtClean="0">
                <a:latin typeface="Arial Narrow" panose="020B0606020202030204" pitchFamily="34" charset="0"/>
              </a:rPr>
              <a:t>данном докладе даны практические рекомендации </a:t>
            </a:r>
            <a:r>
              <a:rPr lang="ru-RU" dirty="0">
                <a:latin typeface="Arial Narrow" panose="020B0606020202030204" pitchFamily="34" charset="0"/>
              </a:rPr>
              <a:t>как сделать интеллектуальный труд национального автора достоянием международной общественности, правильно обозначить его приоритет в избранной области исследований, акцентировании внимания на международных требованиях к оформлению статьи, указать на необходимые аспекты для четкого ориентирования в многообразии видов изданий и применению информационных технологий. </a:t>
            </a:r>
          </a:p>
          <a:p>
            <a:r>
              <a:rPr lang="ru-RU" dirty="0" smtClean="0">
                <a:latin typeface="Arial Narrow" panose="020B0606020202030204" pitchFamily="34" charset="0"/>
              </a:rPr>
              <a:t>Более </a:t>
            </a:r>
            <a:r>
              <a:rPr lang="ru-RU" dirty="0">
                <a:latin typeface="Arial Narrow" panose="020B0606020202030204" pitchFamily="34" charset="0"/>
              </a:rPr>
              <a:t>подробную информацию по требованиям к публикациям можно получить из источников: </a:t>
            </a:r>
            <a:r>
              <a:rPr lang="ru-RU" u="sng" dirty="0">
                <a:latin typeface="Arial Narrow" panose="020B0606020202030204" pitchFamily="34" charset="0"/>
                <a:hlinkClick r:id="rId2"/>
              </a:rPr>
              <a:t>https://harvardlawreview.org/submissions/</a:t>
            </a:r>
            <a:r>
              <a:rPr lang="ru-RU" dirty="0">
                <a:latin typeface="Arial Narrow" panose="020B0606020202030204" pitchFamily="34" charset="0"/>
              </a:rPr>
              <a:t>,  </a:t>
            </a:r>
            <a:r>
              <a:rPr lang="ru-RU" u="sng" dirty="0">
                <a:latin typeface="Arial Narrow" panose="020B0606020202030204" pitchFamily="34" charset="0"/>
                <a:hlinkClick r:id="rId3"/>
              </a:rPr>
              <a:t>https://www.stanfordlawreview.org/submissions/</a:t>
            </a:r>
            <a:r>
              <a:rPr lang="ru-RU" dirty="0">
                <a:latin typeface="Arial Narrow" panose="020B0606020202030204" pitchFamily="34" charset="0"/>
              </a:rPr>
              <a:t>, </a:t>
            </a:r>
            <a:r>
              <a:rPr lang="en-US" u="sng" dirty="0">
                <a:latin typeface="Arial Narrow" panose="020B0606020202030204" pitchFamily="34" charset="0"/>
                <a:hlinkClick r:id="rId4"/>
              </a:rPr>
              <a:t>http</a:t>
            </a:r>
            <a:r>
              <a:rPr lang="ru-RU" u="sng" dirty="0">
                <a:latin typeface="Arial Narrow" panose="020B0606020202030204" pitchFamily="34" charset="0"/>
                <a:hlinkClick r:id="rId4"/>
              </a:rPr>
              <a:t>://</a:t>
            </a:r>
            <a:r>
              <a:rPr lang="en-US" u="sng" dirty="0">
                <a:latin typeface="Arial Narrow" panose="020B0606020202030204" pitchFamily="34" charset="0"/>
                <a:hlinkClick r:id="rId4"/>
              </a:rPr>
              <a:t>scholar</a:t>
            </a:r>
            <a:r>
              <a:rPr lang="ru-RU" u="sng" dirty="0">
                <a:latin typeface="Arial Narrow" panose="020B0606020202030204" pitchFamily="34" charset="0"/>
                <a:hlinkClick r:id="rId4"/>
              </a:rPr>
              <a:t>.</a:t>
            </a:r>
            <a:r>
              <a:rPr lang="en-US" u="sng" dirty="0" err="1">
                <a:latin typeface="Arial Narrow" panose="020B0606020202030204" pitchFamily="34" charset="0"/>
                <a:hlinkClick r:id="rId4"/>
              </a:rPr>
              <a:t>sfu</a:t>
            </a:r>
            <a:r>
              <a:rPr lang="ru-RU" u="sng" dirty="0">
                <a:latin typeface="Arial Narrow" panose="020B0606020202030204" pitchFamily="34" charset="0"/>
                <a:hlinkClick r:id="rId4"/>
              </a:rPr>
              <a:t>-</a:t>
            </a:r>
            <a:r>
              <a:rPr lang="en-US" u="sng" dirty="0" err="1">
                <a:latin typeface="Arial Narrow" panose="020B0606020202030204" pitchFamily="34" charset="0"/>
                <a:hlinkClick r:id="rId4"/>
              </a:rPr>
              <a:t>kras</a:t>
            </a:r>
            <a:r>
              <a:rPr lang="ru-RU" u="sng" dirty="0">
                <a:latin typeface="Arial Narrow" panose="020B0606020202030204" pitchFamily="34" charset="0"/>
                <a:hlinkClick r:id="rId4"/>
              </a:rPr>
              <a:t>.</a:t>
            </a:r>
            <a:r>
              <a:rPr lang="en-US" u="sng" dirty="0" err="1">
                <a:latin typeface="Arial Narrow" panose="020B0606020202030204" pitchFamily="34" charset="0"/>
                <a:hlinkClick r:id="rId4"/>
              </a:rPr>
              <a:t>ru</a:t>
            </a:r>
            <a:r>
              <a:rPr lang="ru-RU" dirty="0">
                <a:latin typeface="Arial Narrow" panose="020B0606020202030204" pitchFamily="34" charset="0"/>
              </a:rPr>
              <a:t>, </a:t>
            </a:r>
            <a:r>
              <a:rPr lang="ru-RU" u="sng" dirty="0">
                <a:latin typeface="Arial Narrow" panose="020B0606020202030204" pitchFamily="34" charset="0"/>
                <a:hlinkClick r:id="rId5"/>
              </a:rPr>
              <a:t>https://academic.oup.com/ojls/pages/General_Instructions</a:t>
            </a:r>
            <a:r>
              <a:rPr lang="ru-RU" dirty="0">
                <a:latin typeface="Arial Narrow" panose="020B0606020202030204" pitchFamily="34" charset="0"/>
              </a:rPr>
              <a:t>, </a:t>
            </a:r>
            <a:r>
              <a:rPr lang="ru-RU" u="sng" dirty="0">
                <a:latin typeface="Arial Narrow" panose="020B0606020202030204" pitchFamily="34" charset="0"/>
                <a:hlinkClick r:id="rId6"/>
              </a:rPr>
              <a:t>https://papers.ssrn.com/</a:t>
            </a:r>
            <a:r>
              <a:rPr lang="ru-RU" dirty="0">
                <a:latin typeface="Arial Narrow" panose="020B0606020202030204" pitchFamily="34" charset="0"/>
              </a:rPr>
              <a:t>, </a:t>
            </a:r>
            <a:r>
              <a:rPr lang="en-US" u="sng" dirty="0">
                <a:latin typeface="Arial Narrow" panose="020B0606020202030204" pitchFamily="34" charset="0"/>
                <a:hlinkClick r:id="rId7"/>
              </a:rPr>
              <a:t>https</a:t>
            </a:r>
            <a:r>
              <a:rPr lang="ru-RU" u="sng" dirty="0">
                <a:latin typeface="Arial Narrow" panose="020B0606020202030204" pitchFamily="34" charset="0"/>
                <a:hlinkClick r:id="rId7"/>
              </a:rPr>
              <a:t>://</a:t>
            </a:r>
            <a:r>
              <a:rPr lang="en-US" u="sng" dirty="0">
                <a:latin typeface="Arial Narrow" panose="020B0606020202030204" pitchFamily="34" charset="0"/>
                <a:hlinkClick r:id="rId7"/>
              </a:rPr>
              <a:t>www</a:t>
            </a:r>
            <a:r>
              <a:rPr lang="ru-RU" u="sng" dirty="0">
                <a:latin typeface="Arial Narrow" panose="020B0606020202030204" pitchFamily="34" charset="0"/>
                <a:hlinkClick r:id="rId7"/>
              </a:rPr>
              <a:t>.</a:t>
            </a:r>
            <a:r>
              <a:rPr lang="en-US" u="sng" dirty="0">
                <a:latin typeface="Arial Narrow" panose="020B0606020202030204" pitchFamily="34" charset="0"/>
                <a:hlinkClick r:id="rId7"/>
              </a:rPr>
              <a:t>g</a:t>
            </a:r>
            <a:r>
              <a:rPr lang="ru-RU" u="sng" dirty="0">
                <a:latin typeface="Arial Narrow" panose="020B0606020202030204" pitchFamily="34" charset="0"/>
                <a:hlinkClick r:id="rId7"/>
              </a:rPr>
              <a:t>2.</a:t>
            </a:r>
            <a:r>
              <a:rPr lang="en-US" u="sng" dirty="0">
                <a:latin typeface="Arial Narrow" panose="020B0606020202030204" pitchFamily="34" charset="0"/>
                <a:hlinkClick r:id="rId7"/>
              </a:rPr>
              <a:t>com</a:t>
            </a:r>
            <a:r>
              <a:rPr lang="ru-RU" u="sng" dirty="0">
                <a:latin typeface="Arial Narrow" panose="020B0606020202030204" pitchFamily="34" charset="0"/>
                <a:hlinkClick r:id="rId7"/>
              </a:rPr>
              <a:t>/</a:t>
            </a:r>
            <a:r>
              <a:rPr lang="en-US" u="sng" dirty="0">
                <a:latin typeface="Arial Narrow" panose="020B0606020202030204" pitchFamily="34" charset="0"/>
                <a:hlinkClick r:id="rId7"/>
              </a:rPr>
              <a:t>products</a:t>
            </a:r>
            <a:r>
              <a:rPr lang="ru-RU" u="sng" dirty="0">
                <a:latin typeface="Arial Narrow" panose="020B0606020202030204" pitchFamily="34" charset="0"/>
                <a:hlinkClick r:id="rId7"/>
              </a:rPr>
              <a:t>/</a:t>
            </a:r>
            <a:r>
              <a:rPr lang="en-US" u="sng" dirty="0" err="1">
                <a:latin typeface="Arial Narrow" panose="020B0606020202030204" pitchFamily="34" charset="0"/>
                <a:hlinkClick r:id="rId7"/>
              </a:rPr>
              <a:t>westlaw</a:t>
            </a:r>
            <a:r>
              <a:rPr lang="ru-RU" u="sng" dirty="0">
                <a:latin typeface="Arial Narrow" panose="020B0606020202030204" pitchFamily="34" charset="0"/>
                <a:hlinkClick r:id="rId7"/>
              </a:rPr>
              <a:t>/</a:t>
            </a:r>
            <a:r>
              <a:rPr lang="en-US" u="sng" dirty="0">
                <a:latin typeface="Arial Narrow" panose="020B0606020202030204" pitchFamily="34" charset="0"/>
                <a:hlinkClick r:id="rId7"/>
              </a:rPr>
              <a:t>reviews</a:t>
            </a:r>
            <a:r>
              <a:rPr lang="ru-RU" dirty="0">
                <a:latin typeface="Arial Narrow" panose="020B0606020202030204" pitchFamily="34" charset="0"/>
              </a:rPr>
              <a:t>, </a:t>
            </a:r>
            <a:r>
              <a:rPr lang="ru-RU" u="sng" dirty="0">
                <a:latin typeface="Arial Narrow" panose="020B0606020202030204" pitchFamily="34" charset="0"/>
                <a:hlinkClick r:id="rId8"/>
              </a:rPr>
              <a:t>https://www.lexisnexis.com/</a:t>
            </a:r>
            <a:r>
              <a:rPr lang="ru-RU" dirty="0">
                <a:latin typeface="Arial Narrow" panose="020B0606020202030204" pitchFamily="34" charset="0"/>
              </a:rPr>
              <a:t>, </a:t>
            </a:r>
            <a:r>
              <a:rPr lang="ru-RU" u="sng" dirty="0">
                <a:latin typeface="Arial Narrow" panose="020B0606020202030204" pitchFamily="34" charset="0"/>
                <a:hlinkClick r:id="rId9"/>
              </a:rPr>
              <a:t>https://</a:t>
            </a:r>
            <a:r>
              <a:rPr lang="en-US" u="sng" dirty="0" err="1">
                <a:latin typeface="Arial Narrow" panose="020B0606020202030204" pitchFamily="34" charset="0"/>
                <a:hlinkClick r:id="rId9"/>
              </a:rPr>
              <a:t>elibrary</a:t>
            </a:r>
            <a:r>
              <a:rPr lang="ru-RU" u="sng" dirty="0">
                <a:latin typeface="Arial Narrow" panose="020B0606020202030204" pitchFamily="34" charset="0"/>
                <a:hlinkClick r:id="rId9"/>
              </a:rPr>
              <a:t>.</a:t>
            </a:r>
            <a:r>
              <a:rPr lang="en-US" u="sng" dirty="0" err="1">
                <a:latin typeface="Arial Narrow" panose="020B0606020202030204" pitchFamily="34" charset="0"/>
                <a:hlinkClick r:id="rId9"/>
              </a:rPr>
              <a:t>ru</a:t>
            </a:r>
            <a:r>
              <a:rPr lang="ru-RU" dirty="0">
                <a:latin typeface="Arial Narrow" panose="020B0606020202030204" pitchFamily="34" charset="0"/>
              </a:rPr>
              <a:t>, </a:t>
            </a:r>
            <a:r>
              <a:rPr lang="ru-RU" u="sng" dirty="0">
                <a:latin typeface="Arial Narrow" panose="020B0606020202030204" pitchFamily="34" charset="0"/>
                <a:hlinkClick r:id="rId10"/>
              </a:rPr>
              <a:t>https://</a:t>
            </a:r>
            <a:r>
              <a:rPr lang="en-US" u="sng" dirty="0" err="1">
                <a:latin typeface="Arial Narrow" panose="020B0606020202030204" pitchFamily="34" charset="0"/>
                <a:hlinkClick r:id="rId10"/>
              </a:rPr>
              <a:t>ibooks</a:t>
            </a:r>
            <a:r>
              <a:rPr lang="ru-RU" u="sng" dirty="0">
                <a:latin typeface="Arial Narrow" panose="020B0606020202030204" pitchFamily="34" charset="0"/>
                <a:hlinkClick r:id="rId10"/>
              </a:rPr>
              <a:t>.</a:t>
            </a:r>
            <a:r>
              <a:rPr lang="en-US" u="sng" dirty="0" err="1">
                <a:latin typeface="Arial Narrow" panose="020B0606020202030204" pitchFamily="34" charset="0"/>
                <a:hlinkClick r:id="rId10"/>
              </a:rPr>
              <a:t>ru</a:t>
            </a:r>
            <a:r>
              <a:rPr lang="ru-RU" dirty="0">
                <a:latin typeface="Arial Narrow" panose="020B0606020202030204" pitchFamily="34" charset="0"/>
              </a:rPr>
              <a:t>, </a:t>
            </a:r>
            <a:r>
              <a:rPr lang="ru-RU" u="sng" dirty="0">
                <a:latin typeface="Arial Narrow" panose="020B0606020202030204" pitchFamily="34" charset="0"/>
                <a:hlinkClick r:id="rId11"/>
              </a:rPr>
              <a:t>https://</a:t>
            </a:r>
            <a:r>
              <a:rPr lang="en-US" u="sng" dirty="0" err="1">
                <a:latin typeface="Arial Narrow" panose="020B0606020202030204" pitchFamily="34" charset="0"/>
                <a:hlinkClick r:id="rId11"/>
              </a:rPr>
              <a:t>moluch</a:t>
            </a:r>
            <a:r>
              <a:rPr lang="ru-RU" u="sng" dirty="0">
                <a:latin typeface="Arial Narrow" panose="020B0606020202030204" pitchFamily="34" charset="0"/>
                <a:hlinkClick r:id="rId11"/>
              </a:rPr>
              <a:t>.</a:t>
            </a:r>
            <a:r>
              <a:rPr lang="en-US" u="sng" dirty="0" err="1">
                <a:latin typeface="Arial Narrow" panose="020B0606020202030204" pitchFamily="34" charset="0"/>
                <a:hlinkClick r:id="rId11"/>
              </a:rPr>
              <a:t>ru</a:t>
            </a:r>
            <a:r>
              <a:rPr lang="ru-RU" dirty="0">
                <a:latin typeface="Arial Narrow" panose="020B0606020202030204" pitchFamily="34" charset="0"/>
              </a:rPr>
              <a:t>, </a:t>
            </a:r>
            <a:r>
              <a:rPr lang="ru-RU" u="sng" dirty="0">
                <a:latin typeface="Arial Narrow" panose="020B0606020202030204" pitchFamily="34" charset="0"/>
                <a:hlinkClick r:id="rId12"/>
              </a:rPr>
              <a:t>https://</a:t>
            </a:r>
            <a:r>
              <a:rPr lang="en-US" u="sng" dirty="0" err="1">
                <a:latin typeface="Arial Narrow" panose="020B0606020202030204" pitchFamily="34" charset="0"/>
                <a:hlinkClick r:id="rId12"/>
              </a:rPr>
              <a:t>cyberleninka</a:t>
            </a:r>
            <a:r>
              <a:rPr lang="ru-RU" u="sng" dirty="0">
                <a:latin typeface="Arial Narrow" panose="020B0606020202030204" pitchFamily="34" charset="0"/>
                <a:hlinkClick r:id="rId12"/>
              </a:rPr>
              <a:t>.</a:t>
            </a:r>
            <a:r>
              <a:rPr lang="en-US" u="sng" dirty="0" err="1">
                <a:latin typeface="Arial Narrow" panose="020B0606020202030204" pitchFamily="34" charset="0"/>
                <a:hlinkClick r:id="rId12"/>
              </a:rPr>
              <a:t>ru</a:t>
            </a:r>
            <a:r>
              <a:rPr lang="ru-RU" dirty="0">
                <a:latin typeface="Arial Narrow" panose="020B0606020202030204" pitchFamily="34" charset="0"/>
              </a:rPr>
              <a:t>, </a:t>
            </a:r>
            <a:r>
              <a:rPr lang="ru-RU" u="sng" dirty="0">
                <a:latin typeface="Arial Narrow" panose="020B0606020202030204" pitchFamily="34" charset="0"/>
                <a:hlinkClick r:id="rId13"/>
              </a:rPr>
              <a:t>https://</a:t>
            </a:r>
            <a:r>
              <a:rPr lang="en-US" u="sng" dirty="0" err="1">
                <a:latin typeface="Arial Narrow" panose="020B0606020202030204" pitchFamily="34" charset="0"/>
                <a:hlinkClick r:id="rId13"/>
              </a:rPr>
              <a:t>dostatok</a:t>
            </a:r>
            <a:r>
              <a:rPr lang="ru-RU" u="sng" dirty="0">
                <a:latin typeface="Arial Narrow" panose="020B0606020202030204" pitchFamily="34" charset="0"/>
                <a:hlinkClick r:id="rId13"/>
              </a:rPr>
              <a:t>.</a:t>
            </a:r>
            <a:r>
              <a:rPr lang="en-US" u="sng" dirty="0" err="1">
                <a:latin typeface="Arial Narrow" panose="020B0606020202030204" pitchFamily="34" charset="0"/>
                <a:hlinkClick r:id="rId13"/>
              </a:rPr>
              <a:t>ru</a:t>
            </a:r>
            <a:r>
              <a:rPr lang="ru-RU" dirty="0">
                <a:latin typeface="Arial Narrow" panose="020B0606020202030204" pitchFamily="34" charset="0"/>
              </a:rPr>
              <a:t>, </a:t>
            </a:r>
            <a:r>
              <a:rPr lang="ru-RU" u="sng" dirty="0">
                <a:latin typeface="Arial Narrow" panose="020B0606020202030204" pitchFamily="34" charset="0"/>
                <a:hlinkClick r:id="rId14"/>
              </a:rPr>
              <a:t>https://</a:t>
            </a:r>
            <a:r>
              <a:rPr lang="en-US" u="sng" dirty="0" err="1">
                <a:latin typeface="Arial Narrow" panose="020B0606020202030204" pitchFamily="34" charset="0"/>
                <a:hlinkClick r:id="rId14"/>
              </a:rPr>
              <a:t>studmed</a:t>
            </a:r>
            <a:r>
              <a:rPr lang="ru-RU" u="sng" dirty="0">
                <a:latin typeface="Arial Narrow" panose="020B0606020202030204" pitchFamily="34" charset="0"/>
                <a:hlinkClick r:id="rId14"/>
              </a:rPr>
              <a:t>.</a:t>
            </a:r>
            <a:r>
              <a:rPr lang="en-US" u="sng" dirty="0" err="1">
                <a:latin typeface="Arial Narrow" panose="020B0606020202030204" pitchFamily="34" charset="0"/>
                <a:hlinkClick r:id="rId14"/>
              </a:rPr>
              <a:t>ru</a:t>
            </a:r>
            <a:r>
              <a:rPr lang="ru-RU" dirty="0">
                <a:latin typeface="Arial Narrow" panose="020B0606020202030204" pitchFamily="34" charset="0"/>
              </a:rPr>
              <a:t> и т.д.</a:t>
            </a:r>
          </a:p>
          <a:p>
            <a:endParaRPr lang="ru-RU" dirty="0">
              <a:latin typeface="Arial Narrow" panose="020B0606020202030204" pitchFamily="34" charset="0"/>
            </a:endParaRPr>
          </a:p>
        </p:txBody>
      </p:sp>
    </p:spTree>
    <p:extLst>
      <p:ext uri="{BB962C8B-B14F-4D97-AF65-F5344CB8AC3E}">
        <p14:creationId xmlns:p14="http://schemas.microsoft.com/office/powerpoint/2010/main" val="2682431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1149" y="624110"/>
            <a:ext cx="11014364" cy="464857"/>
          </a:xfrm>
        </p:spPr>
        <p:txBody>
          <a:bodyPr>
            <a:noAutofit/>
          </a:bodyPr>
          <a:lstStyle/>
          <a:p>
            <a:pPr algn="ctr"/>
            <a:r>
              <a:rPr lang="en-US" sz="2300" b="1" dirty="0" smtClean="0">
                <a:latin typeface="Arial Narrow" panose="020B0606020202030204" pitchFamily="34" charset="0"/>
              </a:rPr>
              <a:t>II</a:t>
            </a:r>
            <a:r>
              <a:rPr lang="ru-RU" sz="2300" b="1" dirty="0" smtClean="0">
                <a:latin typeface="Arial Narrow" panose="020B0606020202030204" pitchFamily="34" charset="0"/>
              </a:rPr>
              <a:t>. РЕКОМЕНДАЦИИ ПО АРХИТЕКТОНИКЕ НАУЧНОЙ СТАТЬИ И АВТОРСКОМУ ИСКУССТВУ</a:t>
            </a:r>
            <a:r>
              <a:rPr lang="ru-RU" sz="2300" dirty="0" smtClean="0">
                <a:latin typeface="Arial Narrow" panose="020B0606020202030204" pitchFamily="34" charset="0"/>
              </a:rPr>
              <a:t/>
            </a:r>
            <a:br>
              <a:rPr lang="ru-RU" sz="2300" dirty="0" smtClean="0">
                <a:latin typeface="Arial Narrow" panose="020B0606020202030204" pitchFamily="34" charset="0"/>
              </a:rPr>
            </a:br>
            <a:endParaRPr lang="ru-RU" sz="2300" dirty="0">
              <a:latin typeface="Arial Narrow" panose="020B0606020202030204" pitchFamily="34" charset="0"/>
            </a:endParaRPr>
          </a:p>
        </p:txBody>
      </p:sp>
      <p:sp>
        <p:nvSpPr>
          <p:cNvPr id="3" name="Объект 2"/>
          <p:cNvSpPr>
            <a:spLocks noGrp="1"/>
          </p:cNvSpPr>
          <p:nvPr>
            <p:ph idx="1"/>
          </p:nvPr>
        </p:nvSpPr>
        <p:spPr>
          <a:xfrm>
            <a:off x="689956" y="1504604"/>
            <a:ext cx="11022676" cy="4838008"/>
          </a:xfrm>
        </p:spPr>
        <p:txBody>
          <a:bodyPr>
            <a:normAutofit/>
          </a:bodyPr>
          <a:lstStyle/>
          <a:p>
            <a:r>
              <a:rPr lang="ru-RU" sz="2000" b="1" dirty="0" smtClean="0">
                <a:latin typeface="Arial Narrow" panose="020B0606020202030204" pitchFamily="34" charset="0"/>
              </a:rPr>
              <a:t>Интересная </a:t>
            </a:r>
            <a:r>
              <a:rPr lang="ru-RU" sz="2000" b="1" dirty="0">
                <a:latin typeface="Arial Narrow" panose="020B0606020202030204" pitchFamily="34" charset="0"/>
              </a:rPr>
              <a:t>тема</a:t>
            </a:r>
            <a:r>
              <a:rPr lang="ru-RU" sz="2000" dirty="0">
                <a:latin typeface="Arial Narrow" panose="020B0606020202030204" pitchFamily="34" charset="0"/>
              </a:rPr>
              <a:t> – значимая, дает ответы на вопросы и решение актуальных проблем. </a:t>
            </a:r>
            <a:endParaRPr lang="ru-RU" sz="2000" dirty="0" smtClean="0">
              <a:latin typeface="Arial Narrow" panose="020B0606020202030204" pitchFamily="34" charset="0"/>
            </a:endParaRPr>
          </a:p>
          <a:p>
            <a:r>
              <a:rPr lang="ru-RU" sz="2000" dirty="0" smtClean="0">
                <a:latin typeface="Arial Narrow" panose="020B0606020202030204" pitchFamily="34" charset="0"/>
              </a:rPr>
              <a:t>Список примерных </a:t>
            </a:r>
            <a:r>
              <a:rPr lang="ru-RU" sz="2000" dirty="0">
                <a:latin typeface="Arial Narrow" panose="020B0606020202030204" pitchFamily="34" charset="0"/>
              </a:rPr>
              <a:t>направлений юриспруденции, имеющих потребность в публикациях в 2020 году</a:t>
            </a:r>
            <a:r>
              <a:rPr lang="ru-RU" sz="2000" dirty="0" smtClean="0">
                <a:latin typeface="Arial Narrow" panose="020B0606020202030204" pitchFamily="34" charset="0"/>
              </a:rPr>
              <a:t>: тенденции </a:t>
            </a:r>
            <a:r>
              <a:rPr lang="ru-RU" sz="2000" dirty="0">
                <a:latin typeface="Arial Narrow" panose="020B0606020202030204" pitchFamily="34" charset="0"/>
              </a:rPr>
              <a:t>законодательств в кризисных условиях</a:t>
            </a:r>
            <a:r>
              <a:rPr lang="ru-RU" sz="2000" dirty="0" smtClean="0">
                <a:latin typeface="Arial Narrow" panose="020B0606020202030204" pitchFamily="34" charset="0"/>
              </a:rPr>
              <a:t>; </a:t>
            </a:r>
            <a:r>
              <a:rPr lang="ru-RU" sz="2000" dirty="0">
                <a:latin typeface="Arial Narrow" panose="020B0606020202030204" pitchFamily="34" charset="0"/>
              </a:rPr>
              <a:t>права человека/</a:t>
            </a:r>
            <a:r>
              <a:rPr lang="ru-RU" sz="2000" dirty="0" err="1">
                <a:latin typeface="Arial Narrow" panose="020B0606020202030204" pitchFamily="34" charset="0"/>
              </a:rPr>
              <a:t>киберправо</a:t>
            </a:r>
            <a:r>
              <a:rPr lang="ru-RU" sz="2000" dirty="0">
                <a:latin typeface="Arial Narrow" panose="020B0606020202030204" pitchFamily="34" charset="0"/>
              </a:rPr>
              <a:t>/борьба с терроризмом.</a:t>
            </a:r>
          </a:p>
          <a:p>
            <a:r>
              <a:rPr lang="ru-RU" sz="2000" dirty="0">
                <a:latin typeface="Arial Narrow" panose="020B0606020202030204" pitchFamily="34" charset="0"/>
              </a:rPr>
              <a:t>Тема статьи для публикации имеет свои особенности при выборе научных журналов и автору обязательно следует ознакомится с содержанием опубликованных документов и проанализировать научную политику издательства на предмет соответствия профилю журнала.</a:t>
            </a:r>
          </a:p>
          <a:p>
            <a:r>
              <a:rPr lang="ru-RU" sz="2000" dirty="0" smtClean="0">
                <a:latin typeface="Arial Narrow" panose="020B0606020202030204" pitchFamily="34" charset="0"/>
              </a:rPr>
              <a:t>Касательно выбора и оформления названия: </a:t>
            </a:r>
          </a:p>
          <a:p>
            <a:pPr lvl="0"/>
            <a:r>
              <a:rPr lang="ru-RU" sz="2000" dirty="0" smtClean="0">
                <a:latin typeface="Arial Narrow" panose="020B0606020202030204" pitchFamily="34" charset="0"/>
              </a:rPr>
              <a:t>формулировка названия должна быть ясной и конкретной, без сложных фраз и словосочетаний, в тоже время раскрывающая область исследования;</a:t>
            </a:r>
          </a:p>
          <a:p>
            <a:pPr lvl="0"/>
            <a:r>
              <a:rPr lang="ru-RU" sz="2000" dirty="0" smtClean="0">
                <a:latin typeface="Arial Narrow" panose="020B0606020202030204" pitchFamily="34" charset="0"/>
              </a:rPr>
              <a:t>название обязательно должно заинтересовать читателя;</a:t>
            </a:r>
          </a:p>
          <a:p>
            <a:pPr lvl="0"/>
            <a:r>
              <a:rPr lang="ru-RU" sz="2000" dirty="0" smtClean="0">
                <a:latin typeface="Arial Narrow" panose="020B0606020202030204" pitchFamily="34" charset="0"/>
              </a:rPr>
              <a:t>название не должно быть длинным.</a:t>
            </a:r>
            <a:endParaRPr lang="ru-RU" sz="2000" dirty="0">
              <a:latin typeface="Arial Narrow" panose="020B0606020202030204" pitchFamily="34" charset="0"/>
            </a:endParaRPr>
          </a:p>
        </p:txBody>
      </p:sp>
    </p:spTree>
    <p:extLst>
      <p:ext uri="{BB962C8B-B14F-4D97-AF65-F5344CB8AC3E}">
        <p14:creationId xmlns:p14="http://schemas.microsoft.com/office/powerpoint/2010/main" val="1430690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9709" y="1563448"/>
            <a:ext cx="11197243" cy="1625868"/>
          </a:xfrm>
        </p:spPr>
        <p:txBody>
          <a:bodyPr>
            <a:normAutofit/>
          </a:bodyPr>
          <a:lstStyle/>
          <a:p>
            <a:pPr algn="just"/>
            <a:r>
              <a:rPr lang="ru-RU" sz="2000" dirty="0">
                <a:latin typeface="Arial Narrow" panose="020B0606020202030204" pitchFamily="34" charset="0"/>
              </a:rPr>
              <a:t/>
            </a:r>
            <a:br>
              <a:rPr lang="ru-RU" sz="2000" dirty="0">
                <a:latin typeface="Arial Narrow" panose="020B0606020202030204" pitchFamily="34" charset="0"/>
              </a:rPr>
            </a:br>
            <a:endParaRPr lang="ru-RU" sz="2000" dirty="0">
              <a:latin typeface="Arial Narrow" panose="020B0606020202030204" pitchFamily="34" charset="0"/>
            </a:endParaRPr>
          </a:p>
        </p:txBody>
      </p:sp>
      <p:sp>
        <p:nvSpPr>
          <p:cNvPr id="3" name="Объект 2"/>
          <p:cNvSpPr>
            <a:spLocks noGrp="1"/>
          </p:cNvSpPr>
          <p:nvPr>
            <p:ph idx="1"/>
          </p:nvPr>
        </p:nvSpPr>
        <p:spPr>
          <a:xfrm>
            <a:off x="714894" y="1729047"/>
            <a:ext cx="11197243" cy="3283528"/>
          </a:xfrm>
        </p:spPr>
        <p:txBody>
          <a:bodyPr>
            <a:normAutofit/>
          </a:bodyPr>
          <a:lstStyle/>
          <a:p>
            <a:r>
              <a:rPr lang="ru-RU" sz="2000" dirty="0">
                <a:latin typeface="Arial Narrow" panose="020B0606020202030204" pitchFamily="34" charset="0"/>
              </a:rPr>
              <a:t>Основная задача </a:t>
            </a:r>
            <a:r>
              <a:rPr lang="ru-RU" sz="2000" b="1" dirty="0">
                <a:latin typeface="Arial Narrow" panose="020B0606020202030204" pitchFamily="34" charset="0"/>
              </a:rPr>
              <a:t>аннотации</a:t>
            </a:r>
            <a:r>
              <a:rPr lang="ru-RU" sz="2000" dirty="0">
                <a:latin typeface="Arial Narrow" panose="020B0606020202030204" pitchFamily="34" charset="0"/>
              </a:rPr>
              <a:t> довести до читателя максимум информации об исследовании в сжатой форме. Умение заинтересовать читателя содержательным и кратким текстом (примерно до 500–600 символов, т.е. максимум 4–5 предложений) является одним из главных стимулов для прочтения статьи.  Следует сжато описать проблему, способы исследования, обозначить научную новизну</a:t>
            </a:r>
            <a:r>
              <a:rPr lang="ru-RU" sz="2000" dirty="0" smtClean="0">
                <a:latin typeface="Arial Narrow" panose="020B0606020202030204" pitchFamily="34" charset="0"/>
              </a:rPr>
              <a:t>.</a:t>
            </a:r>
          </a:p>
          <a:p>
            <a:endParaRPr lang="ru-RU" sz="2000" dirty="0" smtClean="0">
              <a:latin typeface="Arial Narrow" panose="020B0606020202030204" pitchFamily="34" charset="0"/>
            </a:endParaRPr>
          </a:p>
          <a:p>
            <a:r>
              <a:rPr lang="ru-RU" sz="2000" dirty="0" smtClean="0">
                <a:latin typeface="Arial Narrow" panose="020B0606020202030204" pitchFamily="34" charset="0"/>
              </a:rPr>
              <a:t>Правильно </a:t>
            </a:r>
            <a:r>
              <a:rPr lang="ru-RU" sz="2000" dirty="0">
                <a:latin typeface="Arial Narrow" panose="020B0606020202030204" pitchFamily="34" charset="0"/>
              </a:rPr>
              <a:t>подобранные </a:t>
            </a:r>
            <a:r>
              <a:rPr lang="ru-RU" sz="2000" b="1" dirty="0">
                <a:latin typeface="Arial Narrow" panose="020B0606020202030204" pitchFamily="34" charset="0"/>
              </a:rPr>
              <a:t>ключевые слова</a:t>
            </a:r>
            <a:r>
              <a:rPr lang="ru-RU" sz="2000" dirty="0">
                <a:latin typeface="Arial Narrow" panose="020B0606020202030204" pitchFamily="34" charset="0"/>
              </a:rPr>
              <a:t> позволят читателям легко найти статью. Ключевые слова должны глобально и глубокомысленно отражать предмет/объект/проблему исследования. Рекомендуется подбирать не более10 ключевых слов.</a:t>
            </a:r>
          </a:p>
          <a:p>
            <a:endParaRPr lang="ru-RU" sz="2000" dirty="0">
              <a:latin typeface="Arial Narrow" panose="020B0606020202030204" pitchFamily="34" charset="0"/>
            </a:endParaRPr>
          </a:p>
        </p:txBody>
      </p:sp>
      <p:sp>
        <p:nvSpPr>
          <p:cNvPr id="6" name="Заголовок 1"/>
          <p:cNvSpPr txBox="1">
            <a:spLocks/>
          </p:cNvSpPr>
          <p:nvPr/>
        </p:nvSpPr>
        <p:spPr>
          <a:xfrm>
            <a:off x="881149" y="624110"/>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300" b="1" smtClean="0">
                <a:latin typeface="Arial Narrow" panose="020B0606020202030204" pitchFamily="34" charset="0"/>
              </a:rPr>
              <a:t>II</a:t>
            </a:r>
            <a:r>
              <a:rPr lang="ru-RU" sz="2300" b="1" smtClean="0">
                <a:latin typeface="Arial Narrow" panose="020B0606020202030204" pitchFamily="34" charset="0"/>
              </a:rPr>
              <a:t>. РЕКОМЕНДАЦИИ ПО АРХИТЕКТОНИКЕ НАУЧНОЙ СТАТЬИ И АВТОРСКОМУ ИСКУССТВУ</a:t>
            </a:r>
            <a:r>
              <a:rPr lang="ru-RU" sz="2300" smtClean="0">
                <a:latin typeface="Arial Narrow" panose="020B0606020202030204" pitchFamily="34" charset="0"/>
              </a:rPr>
              <a:t/>
            </a:r>
            <a:br>
              <a:rPr lang="ru-RU" sz="2300" smtClean="0">
                <a:latin typeface="Arial Narrow" panose="020B0606020202030204" pitchFamily="34" charset="0"/>
              </a:rPr>
            </a:br>
            <a:endParaRPr lang="ru-RU" sz="2300" dirty="0">
              <a:latin typeface="Arial Narrow" panose="020B0606020202030204" pitchFamily="34" charset="0"/>
            </a:endParaRPr>
          </a:p>
        </p:txBody>
      </p:sp>
    </p:spTree>
    <p:extLst>
      <p:ext uri="{BB962C8B-B14F-4D97-AF65-F5344CB8AC3E}">
        <p14:creationId xmlns:p14="http://schemas.microsoft.com/office/powerpoint/2010/main" val="3770706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263535"/>
            <a:ext cx="11014364" cy="4954385"/>
          </a:xfrm>
        </p:spPr>
        <p:txBody>
          <a:bodyPr>
            <a:normAutofit/>
          </a:bodyPr>
          <a:lstStyle/>
          <a:p>
            <a:r>
              <a:rPr lang="ru-RU" sz="2000" dirty="0">
                <a:latin typeface="Arial Narrow" panose="020B0606020202030204" pitchFamily="34" charset="0"/>
              </a:rPr>
              <a:t>Во </a:t>
            </a:r>
            <a:r>
              <a:rPr lang="ru-RU" sz="2000" b="1" dirty="0">
                <a:latin typeface="Arial Narrow" panose="020B0606020202030204" pitchFamily="34" charset="0"/>
              </a:rPr>
              <a:t>введении</a:t>
            </a:r>
            <a:r>
              <a:rPr lang="ru-RU" sz="2000" dirty="0">
                <a:latin typeface="Arial Narrow" panose="020B0606020202030204" pitchFamily="34" charset="0"/>
              </a:rPr>
              <a:t> следует акцентировать внимание на объекте и предмете исследования, описать примененные метод познания, сформулировать гипотезу. Это означает, что в вводной части автор должен поставить проблему, формулируя цели и задачи исследования, разъясняя ограничения данной работы (на что читатель может рассчитывать</a:t>
            </a:r>
            <a:r>
              <a:rPr lang="ru-RU" sz="2000" dirty="0" smtClean="0">
                <a:latin typeface="Arial Narrow" panose="020B0606020202030204" pitchFamily="34" charset="0"/>
              </a:rPr>
              <a:t>).</a:t>
            </a:r>
          </a:p>
          <a:p>
            <a:r>
              <a:rPr lang="ru-RU" sz="2000" dirty="0" smtClean="0">
                <a:latin typeface="Arial Narrow" panose="020B0606020202030204" pitchFamily="34" charset="0"/>
              </a:rPr>
              <a:t> </a:t>
            </a:r>
            <a:r>
              <a:rPr lang="ru-RU" sz="2000" dirty="0">
                <a:latin typeface="Arial Narrow" panose="020B0606020202030204" pitchFamily="34" charset="0"/>
              </a:rPr>
              <a:t>На данном этапе целесообразно определить статус и жанр предлагаемого материала. Это может быть реферативное изложение или самостоятельная работа, теоретическая или эмпирическая работа. Важно пояснить носит ли она научно-популярный или сугубо профессиональный характер, на что следует обращать внимание, какие требования к данному тексту следует предъявлять.</a:t>
            </a:r>
          </a:p>
          <a:p>
            <a:r>
              <a:rPr lang="ru-RU" sz="2000" dirty="0">
                <a:latin typeface="Arial Narrow" panose="020B0606020202030204" pitchFamily="34" charset="0"/>
              </a:rPr>
              <a:t>И наконец, нужно дать элементарное обоснование структуры работы, в какой последовательности будет излагаться материал и чем обусловлена именно такая логика. Также в зависимости от объема статьи надо указать на результаты работы предшественников и ссылки на их труды.</a:t>
            </a:r>
          </a:p>
          <a:p>
            <a:endParaRPr lang="ru-RU" sz="2000" dirty="0">
              <a:latin typeface="Arial Narrow" panose="020B0606020202030204" pitchFamily="34" charset="0"/>
            </a:endParaRPr>
          </a:p>
        </p:txBody>
      </p:sp>
      <p:sp>
        <p:nvSpPr>
          <p:cNvPr id="4" name="Заголовок 1"/>
          <p:cNvSpPr txBox="1">
            <a:spLocks/>
          </p:cNvSpPr>
          <p:nvPr/>
        </p:nvSpPr>
        <p:spPr>
          <a:xfrm>
            <a:off x="881149" y="624110"/>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300" b="1" dirty="0" smtClean="0">
                <a:latin typeface="Arial Narrow" panose="020B0606020202030204" pitchFamily="34" charset="0"/>
              </a:rPr>
              <a:t>II</a:t>
            </a:r>
            <a:r>
              <a:rPr lang="ru-RU" sz="2300" b="1" dirty="0" smtClean="0">
                <a:latin typeface="Arial Narrow" panose="020B0606020202030204" pitchFamily="34" charset="0"/>
              </a:rPr>
              <a:t>. РЕКОМЕНДАЦИИ ПО АРХИТЕКТОНИКЕ НАУЧНОЙ СТАТЬИ И АВТОРСКОМУ ИСКУССТВУ</a:t>
            </a:r>
            <a:r>
              <a:rPr lang="ru-RU" sz="2400" dirty="0" smtClean="0">
                <a:latin typeface="Arial Narrow" panose="020B0606020202030204" pitchFamily="34" charset="0"/>
              </a:rPr>
              <a:t/>
            </a:r>
            <a:br>
              <a:rPr lang="ru-RU" sz="2400" dirty="0" smtClean="0">
                <a:latin typeface="Arial Narrow" panose="020B0606020202030204" pitchFamily="34" charset="0"/>
              </a:rPr>
            </a:br>
            <a:endParaRPr lang="ru-RU" sz="2400" dirty="0">
              <a:latin typeface="Arial Narrow" panose="020B0606020202030204" pitchFamily="34" charset="0"/>
            </a:endParaRPr>
          </a:p>
        </p:txBody>
      </p:sp>
    </p:spTree>
    <p:extLst>
      <p:ext uri="{BB962C8B-B14F-4D97-AF65-F5344CB8AC3E}">
        <p14:creationId xmlns:p14="http://schemas.microsoft.com/office/powerpoint/2010/main" val="1311417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487978"/>
            <a:ext cx="11014364" cy="4423244"/>
          </a:xfrm>
        </p:spPr>
        <p:txBody>
          <a:bodyPr>
            <a:noAutofit/>
          </a:bodyPr>
          <a:lstStyle/>
          <a:p>
            <a:r>
              <a:rPr lang="ru-RU" sz="2000" b="1" dirty="0">
                <a:latin typeface="Arial Narrow" panose="020B0606020202030204" pitchFamily="34" charset="0"/>
              </a:rPr>
              <a:t>Основная часть</a:t>
            </a:r>
            <a:r>
              <a:rPr lang="ru-RU" sz="2000" dirty="0">
                <a:latin typeface="Arial Narrow" panose="020B0606020202030204" pitchFamily="34" charset="0"/>
              </a:rPr>
              <a:t> – самый обширный и важный раздел научной статьи. В ней поэтапно раскрывается процесс исследования, излагаются рассуждения, которые позволили сделать выводы. Результаты каких-либо проведенных анализов, методов, необходимо описать, отразив стадии и промежуточные результаты. Выявленные в ходе исследования негативные моменты следует также описать и предложить собственные методы устранения недостатков. </a:t>
            </a:r>
          </a:p>
          <a:p>
            <a:r>
              <a:rPr lang="ru-RU" sz="2000" dirty="0">
                <a:latin typeface="Arial Narrow" panose="020B0606020202030204" pitchFamily="34" charset="0"/>
              </a:rPr>
              <a:t>Редакторы также хотят, чтобы научная работа была понятной и имела четко различимую </a:t>
            </a:r>
            <a:r>
              <a:rPr lang="ru-RU" sz="2000" b="1" dirty="0">
                <a:latin typeface="Arial Narrow" panose="020B0606020202030204" pitchFamily="34" charset="0"/>
              </a:rPr>
              <a:t>«сюжетную линию»</a:t>
            </a:r>
            <a:r>
              <a:rPr lang="ru-RU" sz="2000" dirty="0">
                <a:latin typeface="Arial Narrow" panose="020B0606020202030204" pitchFamily="34" charset="0"/>
              </a:rPr>
              <a:t>. Автор не должен поддаваться искушению записать идею на бумаге или обсудить дело просто потому, что она существует. Все должно способствовать развитию центральной темы иначе лучше поместить это в сноску. </a:t>
            </a:r>
          </a:p>
          <a:p>
            <a:r>
              <a:rPr lang="ru-RU" sz="2000" dirty="0">
                <a:latin typeface="Arial Narrow" panose="020B0606020202030204" pitchFamily="34" charset="0"/>
              </a:rPr>
              <a:t>Ядром всякого письменного текста является ключевая связка </a:t>
            </a:r>
            <a:r>
              <a:rPr lang="ru-RU" sz="2000" b="1" dirty="0">
                <a:latin typeface="Arial Narrow" panose="020B0606020202030204" pitchFamily="34" charset="0"/>
              </a:rPr>
              <a:t>«тезис – аргумент»</a:t>
            </a:r>
            <a:r>
              <a:rPr lang="ru-RU" sz="2000" dirty="0">
                <a:latin typeface="Arial Narrow" panose="020B0606020202030204" pitchFamily="34" charset="0"/>
              </a:rPr>
              <a:t>. Существуют некоторые варианты в реализации этой схемы. Например, работа может быть теоретической или эмпирической, и это не может не влиять на структуру изложения. </a:t>
            </a:r>
          </a:p>
          <a:p>
            <a:endParaRPr lang="ru-RU" sz="2000" dirty="0">
              <a:latin typeface="Arial Narrow" panose="020B0606020202030204" pitchFamily="34" charset="0"/>
            </a:endParaRPr>
          </a:p>
        </p:txBody>
      </p:sp>
      <p:sp>
        <p:nvSpPr>
          <p:cNvPr id="4" name="Заголовок 1"/>
          <p:cNvSpPr txBox="1">
            <a:spLocks/>
          </p:cNvSpPr>
          <p:nvPr/>
        </p:nvSpPr>
        <p:spPr>
          <a:xfrm>
            <a:off x="881149" y="624110"/>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300" b="1" dirty="0" smtClean="0">
                <a:latin typeface="Arial Narrow" panose="020B0606020202030204" pitchFamily="34" charset="0"/>
              </a:rPr>
              <a:t>II</a:t>
            </a:r>
            <a:r>
              <a:rPr lang="ru-RU" sz="2300" b="1" dirty="0" smtClean="0">
                <a:latin typeface="Arial Narrow" panose="020B0606020202030204" pitchFamily="34" charset="0"/>
              </a:rPr>
              <a:t>. РЕКОМЕНДАЦИИ ПО АРХИТЕКТОНИКЕ НАУЧНОЙ СТАТЬИ И АВТОРСКОМУ ИСКУССТВУ</a:t>
            </a:r>
            <a:r>
              <a:rPr lang="ru-RU" sz="2300" dirty="0" smtClean="0">
                <a:latin typeface="Arial Narrow" panose="020B0606020202030204" pitchFamily="34" charset="0"/>
              </a:rPr>
              <a:t/>
            </a:r>
            <a:br>
              <a:rPr lang="ru-RU" sz="2300" dirty="0" smtClean="0">
                <a:latin typeface="Arial Narrow" panose="020B0606020202030204" pitchFamily="34" charset="0"/>
              </a:rPr>
            </a:br>
            <a:endParaRPr lang="ru-RU" sz="2300" dirty="0">
              <a:latin typeface="Arial Narrow" panose="020B0606020202030204" pitchFamily="34" charset="0"/>
            </a:endParaRPr>
          </a:p>
        </p:txBody>
      </p:sp>
    </p:spTree>
    <p:extLst>
      <p:ext uri="{BB962C8B-B14F-4D97-AF65-F5344CB8AC3E}">
        <p14:creationId xmlns:p14="http://schemas.microsoft.com/office/powerpoint/2010/main" val="1639329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604356"/>
            <a:ext cx="11014364" cy="4306866"/>
          </a:xfrm>
        </p:spPr>
        <p:txBody>
          <a:bodyPr>
            <a:noAutofit/>
          </a:bodyPr>
          <a:lstStyle/>
          <a:p>
            <a:r>
              <a:rPr lang="ru-RU" sz="2000" dirty="0">
                <a:latin typeface="Arial Narrow" panose="020B0606020202030204" pitchFamily="34" charset="0"/>
              </a:rPr>
              <a:t>Начнем с </a:t>
            </a:r>
            <a:r>
              <a:rPr lang="ru-RU" sz="2000" b="1" dirty="0">
                <a:latin typeface="Arial Narrow" panose="020B0606020202030204" pitchFamily="34" charset="0"/>
              </a:rPr>
              <a:t>теоретической работы</a:t>
            </a:r>
            <a:r>
              <a:rPr lang="ru-RU" sz="2000" dirty="0">
                <a:latin typeface="Arial Narrow" panose="020B0606020202030204" pitchFamily="34" charset="0"/>
              </a:rPr>
              <a:t>, основанной преимущественно или исключительно на литературных источниках. Такую работу вполне можно открыть кратким, но впечатляющим обзором этих источников, чтобы показать литературную традицию и обозначить предшественников. Одновременно автор может не только демонстрировать свою осведомленность, но и введет читателя в содержательный контекст. Вслед за этим выдвигается тезис, некая идея или концепция, предлагающая вариант объяснения ключевых вопросов, поставленных в исследовании. Изложив подобную идею, автор переходит к наиболее важной части текста – аргументации.</a:t>
            </a:r>
          </a:p>
          <a:p>
            <a:r>
              <a:rPr lang="ru-RU" sz="2000" dirty="0">
                <a:latin typeface="Arial Narrow" panose="020B0606020202030204" pitchFamily="34" charset="0"/>
              </a:rPr>
              <a:t>Если публикация имеет эмпирический характер, ее структура несколько меняется. Сначала делается непременный концептуальный заход и формулируется тезис. Затем следует методическая часть, раскрывающая характер используемых данных. И наконец, излагаются собственно результаты эмпирического исследования.</a:t>
            </a:r>
          </a:p>
          <a:p>
            <a:endParaRPr lang="ru-RU" sz="2000" dirty="0">
              <a:latin typeface="Arial Narrow" panose="020B0606020202030204" pitchFamily="34" charset="0"/>
            </a:endParaRPr>
          </a:p>
        </p:txBody>
      </p:sp>
      <p:sp>
        <p:nvSpPr>
          <p:cNvPr id="4" name="Заголовок 1"/>
          <p:cNvSpPr txBox="1">
            <a:spLocks/>
          </p:cNvSpPr>
          <p:nvPr/>
        </p:nvSpPr>
        <p:spPr>
          <a:xfrm>
            <a:off x="881149" y="624110"/>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300" b="1" dirty="0" smtClean="0">
                <a:latin typeface="Arial Narrow" panose="020B0606020202030204" pitchFamily="34" charset="0"/>
              </a:rPr>
              <a:t>II</a:t>
            </a:r>
            <a:r>
              <a:rPr lang="ru-RU" sz="2300" b="1" dirty="0" smtClean="0">
                <a:latin typeface="Arial Narrow" panose="020B0606020202030204" pitchFamily="34" charset="0"/>
              </a:rPr>
              <a:t>. РЕКОМЕНДАЦИИ ПО АРХИТЕКТОНИКЕ НАУЧНОЙ СТАТЬИ И АВТОРСКОМУ ИСКУССТВУ</a:t>
            </a:r>
            <a:r>
              <a:rPr lang="ru-RU" sz="2300" dirty="0" smtClean="0">
                <a:latin typeface="Arial Narrow" panose="020B0606020202030204" pitchFamily="34" charset="0"/>
              </a:rPr>
              <a:t/>
            </a:r>
            <a:br>
              <a:rPr lang="ru-RU" sz="2300" dirty="0" smtClean="0">
                <a:latin typeface="Arial Narrow" panose="020B0606020202030204" pitchFamily="34" charset="0"/>
              </a:rPr>
            </a:br>
            <a:endParaRPr lang="ru-RU" sz="2300" dirty="0">
              <a:latin typeface="Arial Narrow" panose="020B0606020202030204" pitchFamily="34" charset="0"/>
            </a:endParaRPr>
          </a:p>
        </p:txBody>
      </p:sp>
    </p:spTree>
    <p:extLst>
      <p:ext uri="{BB962C8B-B14F-4D97-AF65-F5344CB8AC3E}">
        <p14:creationId xmlns:p14="http://schemas.microsoft.com/office/powerpoint/2010/main" val="3853366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221971"/>
            <a:ext cx="10623463" cy="5062451"/>
          </a:xfrm>
        </p:spPr>
        <p:txBody>
          <a:bodyPr>
            <a:noAutofit/>
          </a:bodyPr>
          <a:lstStyle/>
          <a:p>
            <a:r>
              <a:rPr lang="ru-RU" sz="2000" dirty="0" err="1" smtClean="0">
                <a:latin typeface="Arial Narrow" panose="020B0606020202030204" pitchFamily="34" charset="0"/>
              </a:rPr>
              <a:t>А</a:t>
            </a:r>
            <a:r>
              <a:rPr lang="ru-RU" sz="2000" b="1" dirty="0" err="1" smtClean="0">
                <a:latin typeface="Arial Narrow" panose="020B0606020202030204" pitchFamily="34" charset="0"/>
              </a:rPr>
              <a:t>аргументация</a:t>
            </a:r>
            <a:r>
              <a:rPr lang="ru-RU" sz="2000" dirty="0" smtClean="0">
                <a:latin typeface="Arial Narrow" panose="020B0606020202030204" pitchFamily="34" charset="0"/>
              </a:rPr>
              <a:t>. </a:t>
            </a:r>
            <a:r>
              <a:rPr lang="ru-RU" sz="2000" dirty="0">
                <a:latin typeface="Arial Narrow" panose="020B0606020202030204" pitchFamily="34" charset="0"/>
              </a:rPr>
              <a:t>При ее построении следует придерживаться следующих правил:</a:t>
            </a:r>
          </a:p>
          <a:p>
            <a:r>
              <a:rPr lang="ru-RU" sz="2000" dirty="0">
                <a:latin typeface="Arial Narrow" panose="020B0606020202030204" pitchFamily="34" charset="0"/>
              </a:rPr>
              <a:t>– доказательство при помощи примеров не является лучшим способом обоснования позиции. Так как, примеры служат в лучшем случае иллюстрацией общих положений, к ним можно прибегнуть, чтобы закрепить и оживить сухие логические постулаты;</a:t>
            </a:r>
          </a:p>
          <a:p>
            <a:r>
              <a:rPr lang="ru-RU" sz="2000" dirty="0">
                <a:latin typeface="Arial Narrow" panose="020B0606020202030204" pitchFamily="34" charset="0"/>
              </a:rPr>
              <a:t>– текст должен содержать критическую оценку изложенных позиций. Хороших работ без критического аргумента не бывает. Он может вводиться разными способами. Можно столкнуть позиции разных авторов или ввести критический аргумент от первого лица и производить разбор теоретических доказательств с собственных позиций.</a:t>
            </a:r>
          </a:p>
          <a:p>
            <a:r>
              <a:rPr lang="ru-RU" sz="2000" dirty="0">
                <a:latin typeface="Arial Narrow" panose="020B0606020202030204" pitchFamily="34" charset="0"/>
              </a:rPr>
              <a:t>Нельзя упускать из виду возможные исключения. Существуют широкие области права, которые по своей сути являются прецедентными. И примеры напрямую используются здесь как кирпичики в построении стены доказательства.</a:t>
            </a:r>
          </a:p>
          <a:p>
            <a:r>
              <a:rPr lang="ru-RU" sz="2000" b="1" dirty="0">
                <a:latin typeface="Arial Narrow" panose="020B0606020202030204" pitchFamily="34" charset="0"/>
              </a:rPr>
              <a:t>Выводы (заключение). </a:t>
            </a:r>
            <a:r>
              <a:rPr lang="ru-RU" sz="2000" dirty="0">
                <a:latin typeface="Arial Narrow" panose="020B0606020202030204" pitchFamily="34" charset="0"/>
              </a:rPr>
              <a:t>В этом разделе в тезисной форме публикуются основные достижения автора. Все выводы должны быть объективны, на основе анализа полученных результатов, публиковаться как есть, без авторской интерпретации. Это позволит читателям оценить качество полученных данных и делать на их основе собственные выводы, изложить субъективный взгляд на значение проведенной работы.</a:t>
            </a:r>
          </a:p>
        </p:txBody>
      </p:sp>
      <p:sp>
        <p:nvSpPr>
          <p:cNvPr id="4" name="Заголовок 1"/>
          <p:cNvSpPr txBox="1">
            <a:spLocks/>
          </p:cNvSpPr>
          <p:nvPr/>
        </p:nvSpPr>
        <p:spPr>
          <a:xfrm>
            <a:off x="881149" y="624110"/>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300" b="1" dirty="0" smtClean="0">
                <a:latin typeface="Arial Narrow" panose="020B0606020202030204" pitchFamily="34" charset="0"/>
              </a:rPr>
              <a:t>II</a:t>
            </a:r>
            <a:r>
              <a:rPr lang="ru-RU" sz="2300" b="1" dirty="0" smtClean="0">
                <a:latin typeface="Arial Narrow" panose="020B0606020202030204" pitchFamily="34" charset="0"/>
              </a:rPr>
              <a:t>. РЕКОМЕНДАЦИИ ПО АРХИТЕКТОНИКЕ НАУЧНОЙ СТАТЬИ И АВТОРСКОМУ ИСКУССТВУ</a:t>
            </a:r>
            <a:r>
              <a:rPr lang="ru-RU" sz="2300" dirty="0" smtClean="0">
                <a:latin typeface="Arial Narrow" panose="020B0606020202030204" pitchFamily="34" charset="0"/>
              </a:rPr>
              <a:t/>
            </a:r>
            <a:br>
              <a:rPr lang="ru-RU" sz="2300" dirty="0" smtClean="0">
                <a:latin typeface="Arial Narrow" panose="020B0606020202030204" pitchFamily="34" charset="0"/>
              </a:rPr>
            </a:br>
            <a:endParaRPr lang="ru-RU" sz="2300" dirty="0">
              <a:latin typeface="Arial Narrow" panose="020B0606020202030204" pitchFamily="34" charset="0"/>
            </a:endParaRPr>
          </a:p>
        </p:txBody>
      </p:sp>
    </p:spTree>
    <p:extLst>
      <p:ext uri="{BB962C8B-B14F-4D97-AF65-F5344CB8AC3E}">
        <p14:creationId xmlns:p14="http://schemas.microsoft.com/office/powerpoint/2010/main" val="452045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997527"/>
            <a:ext cx="11014364" cy="5511339"/>
          </a:xfrm>
        </p:spPr>
        <p:txBody>
          <a:bodyPr>
            <a:noAutofit/>
          </a:bodyPr>
          <a:lstStyle/>
          <a:p>
            <a:r>
              <a:rPr lang="ru-RU" sz="2000" dirty="0" smtClean="0">
                <a:latin typeface="Arial Narrow" panose="020B0606020202030204" pitchFamily="34" charset="0"/>
              </a:rPr>
              <a:t>При </a:t>
            </a:r>
            <a:r>
              <a:rPr lang="ru-RU" sz="2000" dirty="0">
                <a:latin typeface="Arial Narrow" panose="020B0606020202030204" pitchFamily="34" charset="0"/>
              </a:rPr>
              <a:t>работе с сотрудниками изданий мы рекомендуем авторам применять следующие шаги, которые должны увеличить шансы на размещение статьи: </a:t>
            </a:r>
          </a:p>
          <a:p>
            <a:r>
              <a:rPr lang="ru-RU" sz="2000" b="1" dirty="0">
                <a:latin typeface="Arial Narrow" panose="020B0606020202030204" pitchFamily="34" charset="0"/>
              </a:rPr>
              <a:t>Шаг первый </a:t>
            </a:r>
            <a:r>
              <a:rPr lang="ru-RU" sz="2000" dirty="0">
                <a:latin typeface="Arial Narrow" panose="020B0606020202030204" pitchFamily="34" charset="0"/>
              </a:rPr>
              <a:t>– наверняка знать, когда большинство юридических журналов активно работают над заполнением своих следующих номеров. Конечно, точной системности не существует и нет никаких научных оснований, однако, тем не менее, </a:t>
            </a:r>
            <a:r>
              <a:rPr lang="ru-RU" sz="2000" dirty="0" smtClean="0">
                <a:latin typeface="Arial Narrow" panose="020B0606020202030204" pitchFamily="34" charset="0"/>
              </a:rPr>
              <a:t>наши наблюдения о сезоне подачи заявок </a:t>
            </a:r>
            <a:r>
              <a:rPr lang="ru-RU" sz="2000" dirty="0">
                <a:latin typeface="Arial Narrow" panose="020B0606020202030204" pitchFamily="34" charset="0"/>
              </a:rPr>
              <a:t>указывают на два </a:t>
            </a:r>
            <a:r>
              <a:rPr lang="ru-RU" sz="2000" dirty="0" smtClean="0">
                <a:latin typeface="Arial Narrow" panose="020B0606020202030204" pitchFamily="34" charset="0"/>
              </a:rPr>
              <a:t>пиковых периода:</a:t>
            </a:r>
            <a:endParaRPr lang="ru-RU" sz="2000" dirty="0">
              <a:latin typeface="Arial Narrow" panose="020B0606020202030204" pitchFamily="34" charset="0"/>
            </a:endParaRPr>
          </a:p>
          <a:p>
            <a:r>
              <a:rPr lang="ru-RU" sz="2000" dirty="0">
                <a:latin typeface="Arial Narrow" panose="020B0606020202030204" pitchFamily="34" charset="0"/>
              </a:rPr>
              <a:t>– с августа по октябрь;</a:t>
            </a:r>
          </a:p>
          <a:p>
            <a:r>
              <a:rPr lang="ru-RU" sz="2000" dirty="0">
                <a:latin typeface="Arial Narrow" panose="020B0606020202030204" pitchFamily="34" charset="0"/>
              </a:rPr>
              <a:t>– с февраля по апрель. </a:t>
            </a:r>
          </a:p>
          <a:p>
            <a:r>
              <a:rPr lang="ru-RU" sz="2000" b="1" dirty="0">
                <a:latin typeface="Arial Narrow" panose="020B0606020202030204" pitchFamily="34" charset="0"/>
              </a:rPr>
              <a:t>Шаг второй</a:t>
            </a:r>
            <a:r>
              <a:rPr lang="ru-RU" sz="2000" dirty="0">
                <a:latin typeface="Arial Narrow" panose="020B0606020202030204" pitchFamily="34" charset="0"/>
              </a:rPr>
              <a:t> – следует разработать стратегию подачи заявок. Автору надо определить список 3–5 лучших журналов, подходящих по параметрам, которые предложат вам лучшие профессиональные преимущества и лучше всего подходят для опубликования статьи. Это позволит сосредоточить усилия на отправке материалов.</a:t>
            </a:r>
          </a:p>
          <a:p>
            <a:r>
              <a:rPr lang="ru-RU" sz="2000" b="1" dirty="0">
                <a:latin typeface="Arial Narrow" panose="020B0606020202030204" pitchFamily="34" charset="0"/>
              </a:rPr>
              <a:t>Шаг третий </a:t>
            </a:r>
            <a:r>
              <a:rPr lang="ru-RU" sz="2000" dirty="0">
                <a:latin typeface="Arial Narrow" panose="020B0606020202030204" pitchFamily="34" charset="0"/>
              </a:rPr>
              <a:t>– один из наиболее важных этапов публикации – это дополнительная проверка цитат статей автора. </a:t>
            </a:r>
            <a:r>
              <a:rPr lang="ru-RU" sz="2000" dirty="0" smtClean="0">
                <a:latin typeface="Arial Narrow" panose="020B0606020202030204" pitchFamily="34" charset="0"/>
              </a:rPr>
              <a:t>Необходимо </a:t>
            </a:r>
            <a:r>
              <a:rPr lang="ru-RU" sz="2000" dirty="0">
                <a:latin typeface="Arial Narrow" panose="020B0606020202030204" pitchFamily="34" charset="0"/>
              </a:rPr>
              <a:t>убедится, что все авторские утверждения имеют ссылки и нет недостающих сведений о цитировании</a:t>
            </a:r>
            <a:r>
              <a:rPr lang="ru-RU" sz="2000" dirty="0" smtClean="0">
                <a:latin typeface="Arial Narrow" panose="020B0606020202030204" pitchFamily="34" charset="0"/>
              </a:rPr>
              <a:t>.</a:t>
            </a:r>
            <a:endParaRPr lang="ru-RU" sz="2000" dirty="0">
              <a:latin typeface="Arial Narrow" panose="020B0606020202030204" pitchFamily="34" charset="0"/>
            </a:endParaRPr>
          </a:p>
        </p:txBody>
      </p:sp>
      <p:sp>
        <p:nvSpPr>
          <p:cNvPr id="4" name="Заголовок 1"/>
          <p:cNvSpPr txBox="1">
            <a:spLocks/>
          </p:cNvSpPr>
          <p:nvPr/>
        </p:nvSpPr>
        <p:spPr>
          <a:xfrm>
            <a:off x="881149" y="424604"/>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latin typeface="Arial Narrow" panose="020B0606020202030204" pitchFamily="34" charset="0"/>
              </a:rPr>
              <a:t>III</a:t>
            </a:r>
            <a:r>
              <a:rPr lang="ru-RU" sz="2400" b="1" dirty="0" smtClean="0">
                <a:latin typeface="Arial Narrow" panose="020B0606020202030204" pitchFamily="34" charset="0"/>
              </a:rPr>
              <a:t>. РЕКОМЕНДАЦИИ ПО РАБОТЕ С РЕДАКТОРАМИ ИЗДАТЕЛЬСТВ</a:t>
            </a:r>
            <a:endParaRPr lang="ru-RU" sz="2400" dirty="0" smtClean="0">
              <a:latin typeface="Arial Narrow" panose="020B0606020202030204" pitchFamily="34" charset="0"/>
            </a:endParaRPr>
          </a:p>
          <a:p>
            <a:pPr algn="ctr"/>
            <a:endParaRPr lang="ru-RU" sz="2400" dirty="0">
              <a:latin typeface="Arial Narrow" panose="020B0606020202030204" pitchFamily="34" charset="0"/>
            </a:endParaRPr>
          </a:p>
        </p:txBody>
      </p:sp>
    </p:spTree>
    <p:extLst>
      <p:ext uri="{BB962C8B-B14F-4D97-AF65-F5344CB8AC3E}">
        <p14:creationId xmlns:p14="http://schemas.microsoft.com/office/powerpoint/2010/main" val="4139841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271847"/>
            <a:ext cx="10623463" cy="4639375"/>
          </a:xfrm>
        </p:spPr>
        <p:txBody>
          <a:bodyPr>
            <a:normAutofit/>
          </a:bodyPr>
          <a:lstStyle/>
          <a:p>
            <a:r>
              <a:rPr lang="ru-RU" sz="2000" dirty="0">
                <a:latin typeface="Arial Narrow" panose="020B0606020202030204" pitchFamily="34" charset="0"/>
              </a:rPr>
              <a:t>Каждая полученная статья тщательно рассматривается редакторской коллегией и проходит процесс отбора, состоящего из множества этапов, одним из которых является проверка статьи на плагиат. Например, предварительно, для проверки на плагиат можно пользоваться такими интернет-сервисами, как </a:t>
            </a:r>
            <a:r>
              <a:rPr lang="uz-Cyrl-UZ" sz="2000" u="sng" dirty="0">
                <a:latin typeface="Arial Narrow" panose="020B0606020202030204" pitchFamily="34" charset="0"/>
                <a:hlinkClick r:id="rId2"/>
              </a:rPr>
              <a:t>https://www.scribbr.com/plagiarism-checker/</a:t>
            </a:r>
            <a:r>
              <a:rPr lang="uz-Cyrl-UZ" sz="2000" dirty="0">
                <a:latin typeface="Arial Narrow" panose="020B0606020202030204" pitchFamily="34" charset="0"/>
              </a:rPr>
              <a:t>, </a:t>
            </a:r>
            <a:r>
              <a:rPr lang="uz-Cyrl-UZ" sz="2000" u="sng" dirty="0">
                <a:latin typeface="Arial Narrow" panose="020B0606020202030204" pitchFamily="34" charset="0"/>
                <a:hlinkClick r:id="rId3"/>
              </a:rPr>
              <a:t>https://plagiarismdetector.net/ru</a:t>
            </a:r>
            <a:r>
              <a:rPr lang="uz-Cyrl-UZ" sz="2000" dirty="0">
                <a:latin typeface="Arial Narrow" panose="020B0606020202030204" pitchFamily="34" charset="0"/>
              </a:rPr>
              <a:t>,  </a:t>
            </a:r>
            <a:r>
              <a:rPr lang="ru-RU" sz="2000" u="sng" dirty="0">
                <a:latin typeface="Arial Narrow" panose="020B0606020202030204" pitchFamily="34" charset="0"/>
                <a:hlinkClick r:id="rId4"/>
              </a:rPr>
              <a:t>https://www.turnitin.com/</a:t>
            </a:r>
            <a:r>
              <a:rPr lang="uz-Cyrl-UZ" sz="2000" dirty="0">
                <a:latin typeface="Arial Narrow" panose="020B0606020202030204" pitchFamily="34" charset="0"/>
              </a:rPr>
              <a:t>, </a:t>
            </a:r>
            <a:r>
              <a:rPr lang="uz-Cyrl-UZ" sz="2000" u="sng" dirty="0">
                <a:latin typeface="Arial Narrow" panose="020B0606020202030204" pitchFamily="34" charset="0"/>
                <a:hlinkClick r:id="rId5"/>
              </a:rPr>
              <a:t>https://</a:t>
            </a:r>
            <a:r>
              <a:rPr lang="uz-Cyrl-UZ" sz="2000" u="sng" dirty="0" smtClean="0">
                <a:latin typeface="Arial Narrow" panose="020B0606020202030204" pitchFamily="34" charset="0"/>
                <a:hlinkClick r:id="rId5"/>
              </a:rPr>
              <a:t>antiplagiat.ru</a:t>
            </a:r>
            <a:r>
              <a:rPr lang="ru-RU" sz="2000" dirty="0" smtClean="0">
                <a:latin typeface="Arial Narrow" panose="020B0606020202030204" pitchFamily="34" charset="0"/>
              </a:rPr>
              <a:t> </a:t>
            </a:r>
            <a:r>
              <a:rPr lang="ru-RU" sz="2000" dirty="0">
                <a:latin typeface="Arial Narrow" panose="020B0606020202030204" pitchFamily="34" charset="0"/>
              </a:rPr>
              <a:t>и др.</a:t>
            </a:r>
          </a:p>
          <a:p>
            <a:r>
              <a:rPr lang="ru-RU" sz="2000" dirty="0">
                <a:latin typeface="Arial Narrow" panose="020B0606020202030204" pitchFamily="34" charset="0"/>
              </a:rPr>
              <a:t>Редакционная политика изданий требует от публициста четкую новизну, ярко выраженную авторскую позицию и правильность </a:t>
            </a:r>
            <a:r>
              <a:rPr lang="ru-RU" sz="2000" dirty="0" smtClean="0">
                <a:latin typeface="Arial Narrow" panose="020B0606020202030204" pitchFamily="34" charset="0"/>
              </a:rPr>
              <a:t>цитирования.</a:t>
            </a:r>
            <a:endParaRPr lang="ru-RU" sz="2000" dirty="0">
              <a:latin typeface="Arial Narrow" panose="020B0606020202030204" pitchFamily="34" charset="0"/>
            </a:endParaRPr>
          </a:p>
        </p:txBody>
      </p:sp>
      <p:sp>
        <p:nvSpPr>
          <p:cNvPr id="6" name="Заголовок 1"/>
          <p:cNvSpPr txBox="1">
            <a:spLocks/>
          </p:cNvSpPr>
          <p:nvPr/>
        </p:nvSpPr>
        <p:spPr>
          <a:xfrm>
            <a:off x="881149" y="424604"/>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latin typeface="Arial Narrow" panose="020B0606020202030204" pitchFamily="34" charset="0"/>
              </a:rPr>
              <a:t>III</a:t>
            </a:r>
            <a:r>
              <a:rPr lang="ru-RU" sz="2400" b="1" dirty="0" smtClean="0">
                <a:latin typeface="Arial Narrow" panose="020B0606020202030204" pitchFamily="34" charset="0"/>
              </a:rPr>
              <a:t>. РЕКОМЕНДАЦИИ ПО РАБОТЕ С РЕДАКТОРАМИ ИЗДАТЕЛЬСТВ</a:t>
            </a:r>
            <a:endParaRPr lang="ru-RU" sz="2400" dirty="0" smtClean="0">
              <a:latin typeface="Arial Narrow" panose="020B0606020202030204" pitchFamily="34" charset="0"/>
            </a:endParaRPr>
          </a:p>
          <a:p>
            <a:pPr algn="ctr"/>
            <a:endParaRPr lang="ru-RU" sz="2400" dirty="0">
              <a:latin typeface="Arial Narrow" panose="020B0606020202030204" pitchFamily="34" charset="0"/>
            </a:endParaRPr>
          </a:p>
        </p:txBody>
      </p:sp>
    </p:spTree>
    <p:extLst>
      <p:ext uri="{BB962C8B-B14F-4D97-AF65-F5344CB8AC3E}">
        <p14:creationId xmlns:p14="http://schemas.microsoft.com/office/powerpoint/2010/main" val="1909970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1147156"/>
            <a:ext cx="11014364" cy="4764066"/>
          </a:xfrm>
        </p:spPr>
        <p:txBody>
          <a:bodyPr>
            <a:noAutofit/>
          </a:bodyPr>
          <a:lstStyle/>
          <a:p>
            <a:r>
              <a:rPr lang="ru-RU" sz="2000" b="1" dirty="0" smtClean="0">
                <a:latin typeface="Arial Narrow" panose="020B0606020202030204" pitchFamily="34" charset="0"/>
              </a:rPr>
              <a:t>Постоянно встречающаяся проблему </a:t>
            </a:r>
            <a:r>
              <a:rPr lang="ru-RU" sz="2000" dirty="0">
                <a:latin typeface="Arial Narrow" panose="020B0606020202030204" pitchFamily="34" charset="0"/>
              </a:rPr>
              <a:t>среди научных трудов многих исследователей в области юриспруденции. Из-за незнания иностранных языков, авторы стараются ссылаться в основном на труды ученых стран СНГ, проводят сравнительный анализ законодательств со странами ближнего зарубежья, дают предложения на их опыте. Не умоляя труды ученых и законодательный опыт СНГ, мы предполагаем, это и есть изначальная фундаментальная ошибка при проведении исследований в области юриспруденции. </a:t>
            </a:r>
            <a:endParaRPr lang="ru-RU" sz="2000" dirty="0" smtClean="0">
              <a:latin typeface="Arial Narrow" panose="020B0606020202030204" pitchFamily="34" charset="0"/>
            </a:endParaRPr>
          </a:p>
          <a:p>
            <a:r>
              <a:rPr lang="ru-RU" sz="2000" dirty="0" smtClean="0">
                <a:latin typeface="Arial Narrow" panose="020B0606020202030204" pitchFamily="34" charset="0"/>
              </a:rPr>
              <a:t>Страны </a:t>
            </a:r>
            <a:r>
              <a:rPr lang="ru-RU" sz="2000" dirty="0">
                <a:latin typeface="Arial Narrow" panose="020B0606020202030204" pitchFamily="34" charset="0"/>
              </a:rPr>
              <a:t>СНГ обрели независимость примерно 30 лет назад, что никак не может сказаться на формировании фундаментальных понятий и принципов рыночных отношений, отражения их уровня в законодательной системе, а самое интересное система рыночных отношений не полностью сформировалась в умах, менталитете и образе жизни людей. </a:t>
            </a:r>
            <a:endParaRPr lang="ru-RU" sz="2000" dirty="0" smtClean="0">
              <a:latin typeface="Arial Narrow" panose="020B0606020202030204" pitchFamily="34" charset="0"/>
            </a:endParaRPr>
          </a:p>
          <a:p>
            <a:r>
              <a:rPr lang="ru-RU" sz="2000" dirty="0" smtClean="0">
                <a:latin typeface="Arial Narrow" panose="020B0606020202030204" pitchFamily="34" charset="0"/>
              </a:rPr>
              <a:t>Сравнивать или </a:t>
            </a:r>
            <a:r>
              <a:rPr lang="ru-RU" sz="2000" dirty="0">
                <a:latin typeface="Arial Narrow" panose="020B0606020202030204" pitchFamily="34" charset="0"/>
              </a:rPr>
              <a:t>изучать в качестве примера слабо развивающие страны, ссылаться на их теоретический и практический опыт, внедрять в научную теорию и национальное законодательство, считаем не рациональным, так как потом выясняется в процессе действия принятого нормативного акта имеются пробелы или противоречия, и зачастую приходиться вносить дополнения и изменения, что тормозит развитие социально-экономических отношений. </a:t>
            </a:r>
          </a:p>
        </p:txBody>
      </p:sp>
      <p:sp>
        <p:nvSpPr>
          <p:cNvPr id="4" name="Заголовок 1"/>
          <p:cNvSpPr txBox="1">
            <a:spLocks/>
          </p:cNvSpPr>
          <p:nvPr/>
        </p:nvSpPr>
        <p:spPr>
          <a:xfrm>
            <a:off x="881149" y="424604"/>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latin typeface="Arial Narrow" panose="020B0606020202030204" pitchFamily="34" charset="0"/>
              </a:rPr>
              <a:t>IV</a:t>
            </a:r>
            <a:r>
              <a:rPr lang="ru-RU" sz="2400" b="1" dirty="0" smtClean="0">
                <a:latin typeface="Arial Narrow" panose="020B0606020202030204" pitchFamily="34" charset="0"/>
              </a:rPr>
              <a:t>. РЕКОМЕНДАЦИИ ПО РАБОТЕ С БАЗОЙ ДАННЫХ</a:t>
            </a:r>
            <a:endParaRPr lang="ru-RU" sz="2400" dirty="0" smtClean="0">
              <a:latin typeface="Arial Narrow" panose="020B0606020202030204" pitchFamily="34" charset="0"/>
            </a:endParaRPr>
          </a:p>
          <a:p>
            <a:pPr algn="ctr"/>
            <a:endParaRPr lang="ru-RU" sz="2400" dirty="0">
              <a:latin typeface="Arial Narrow" panose="020B0606020202030204" pitchFamily="34" charset="0"/>
            </a:endParaRPr>
          </a:p>
        </p:txBody>
      </p:sp>
    </p:spTree>
    <p:extLst>
      <p:ext uri="{BB962C8B-B14F-4D97-AF65-F5344CB8AC3E}">
        <p14:creationId xmlns:p14="http://schemas.microsoft.com/office/powerpoint/2010/main" val="1518926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29992" y="1072342"/>
            <a:ext cx="10465521" cy="4863818"/>
          </a:xfrm>
        </p:spPr>
        <p:txBody>
          <a:bodyPr>
            <a:normAutofit fontScale="92500" lnSpcReduction="20000"/>
          </a:bodyPr>
          <a:lstStyle/>
          <a:p>
            <a:r>
              <a:rPr lang="ru-RU" sz="2000" dirty="0">
                <a:latin typeface="Arial Narrow" panose="020B0606020202030204" pitchFamily="34" charset="0"/>
              </a:rPr>
              <a:t>Необходимо учитывать, что развивающиеся страны однозначно копируют в полной или адаптированной форме с учетом национальных интересов у передовых развитых стран таких как США, Великобритания, ЕС, Южная Корея и др. Возникает вопрос – зачем изучать вторичный анализ опыта развивающихся стран, если можно обраться к первоисточнику в эпоху цифровизации и информационных технологий? Учитывая вышесказанное, ответ таится в следующем – редакторы рейтинговых журналов не заинтересованы в таких типах научных трудов.</a:t>
            </a:r>
          </a:p>
          <a:p>
            <a:r>
              <a:rPr lang="ru-RU" sz="2000" dirty="0">
                <a:latin typeface="Arial Narrow" panose="020B0606020202030204" pitchFamily="34" charset="0"/>
              </a:rPr>
              <a:t>Решением данной проблемы, по нашему мнению, может явиться повышение квалификации исследователей в области </a:t>
            </a:r>
            <a:r>
              <a:rPr lang="en-US" sz="2000" dirty="0">
                <a:latin typeface="Arial Narrow" panose="020B0606020202030204" pitchFamily="34" charset="0"/>
              </a:rPr>
              <a:t>IT</a:t>
            </a:r>
            <a:r>
              <a:rPr lang="ru-RU" sz="2000" dirty="0">
                <a:latin typeface="Arial Narrow" panose="020B0606020202030204" pitchFamily="34" charset="0"/>
              </a:rPr>
              <a:t>, выработка навыков таких как грамотная работа с базой данных, ориентирование в поисковиках, отбора нужной и исключение ненужной информации, извлечение основополагающей мысли из громадного массива информации, правильного применения методов научного познания. Использование он-</a:t>
            </a:r>
            <a:r>
              <a:rPr lang="ru-RU" sz="2000" dirty="0" err="1">
                <a:latin typeface="Arial Narrow" panose="020B0606020202030204" pitchFamily="34" charset="0"/>
              </a:rPr>
              <a:t>лайн</a:t>
            </a:r>
            <a:r>
              <a:rPr lang="ru-RU" sz="2000" dirty="0">
                <a:latin typeface="Arial Narrow" panose="020B0606020202030204" pitchFamily="34" charset="0"/>
              </a:rPr>
              <a:t> переводчиков, которые показали свою высокую эффективность и постоянно улучшаются, думаем решит проблему знаний иностранных языков. </a:t>
            </a:r>
          </a:p>
          <a:p>
            <a:r>
              <a:rPr lang="ru-RU" sz="2000" dirty="0" smtClean="0">
                <a:latin typeface="Arial Narrow" panose="020B0606020202030204" pitchFamily="34" charset="0"/>
              </a:rPr>
              <a:t>Регистрация </a:t>
            </a:r>
            <a:r>
              <a:rPr lang="ru-RU" sz="2000" dirty="0">
                <a:latin typeface="Arial Narrow" panose="020B0606020202030204" pitchFamily="34" charset="0"/>
              </a:rPr>
              <a:t>авторов в системах идентификаторов и базах данных научного цитирования (БДНЦ) стало неотъемлемым требованием международных журналов. </a:t>
            </a:r>
          </a:p>
          <a:p>
            <a:r>
              <a:rPr lang="ru-RU" sz="2000" dirty="0">
                <a:latin typeface="Arial Narrow" panose="020B0606020202030204" pitchFamily="34" charset="0"/>
              </a:rPr>
              <a:t>Использование уникального идентификатора автора-ученого (</a:t>
            </a:r>
            <a:r>
              <a:rPr lang="ru-RU" sz="2000" dirty="0" err="1">
                <a:latin typeface="Arial Narrow" panose="020B0606020202030204" pitchFamily="34" charset="0"/>
              </a:rPr>
              <a:t>unique</a:t>
            </a:r>
            <a:r>
              <a:rPr lang="ru-RU" sz="2000" dirty="0">
                <a:latin typeface="Arial Narrow" panose="020B0606020202030204" pitchFamily="34" charset="0"/>
              </a:rPr>
              <a:t> </a:t>
            </a:r>
            <a:r>
              <a:rPr lang="ru-RU" sz="2000" dirty="0" err="1">
                <a:latin typeface="Arial Narrow" panose="020B0606020202030204" pitchFamily="34" charset="0"/>
              </a:rPr>
              <a:t>author</a:t>
            </a:r>
            <a:r>
              <a:rPr lang="ru-RU" sz="2000" dirty="0">
                <a:latin typeface="Arial Narrow" panose="020B0606020202030204" pitchFamily="34" charset="0"/>
              </a:rPr>
              <a:t> </a:t>
            </a:r>
            <a:r>
              <a:rPr lang="ru-RU" sz="2000" dirty="0" err="1">
                <a:latin typeface="Arial Narrow" panose="020B0606020202030204" pitchFamily="34" charset="0"/>
              </a:rPr>
              <a:t>identifier</a:t>
            </a:r>
            <a:r>
              <a:rPr lang="ru-RU" sz="2000" dirty="0">
                <a:latin typeface="Arial Narrow" panose="020B0606020202030204" pitchFamily="34" charset="0"/>
              </a:rPr>
              <a:t>), т.е. ID ученого служит установлению авторства конкретного научного труда, измерению цитируемости, упрощению процесса оценки популярности автора, хранению данных и улучшению видимости публикаций автора в сети интернет.</a:t>
            </a:r>
          </a:p>
          <a:p>
            <a:endParaRPr lang="ru-RU" sz="2000" dirty="0"/>
          </a:p>
        </p:txBody>
      </p:sp>
      <p:sp>
        <p:nvSpPr>
          <p:cNvPr id="4" name="Заголовок 1"/>
          <p:cNvSpPr txBox="1">
            <a:spLocks/>
          </p:cNvSpPr>
          <p:nvPr/>
        </p:nvSpPr>
        <p:spPr>
          <a:xfrm>
            <a:off x="881149" y="424604"/>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latin typeface="Arial Narrow" panose="020B0606020202030204" pitchFamily="34" charset="0"/>
              </a:rPr>
              <a:t>IV</a:t>
            </a:r>
            <a:r>
              <a:rPr lang="ru-RU" sz="2400" b="1" dirty="0" smtClean="0">
                <a:latin typeface="Arial Narrow" panose="020B0606020202030204" pitchFamily="34" charset="0"/>
              </a:rPr>
              <a:t>. РЕКОМЕНДАЦИИ ПО РАБОТЕ С БАЗОЙ ДАННЫХ</a:t>
            </a:r>
            <a:endParaRPr lang="ru-RU" sz="2400" dirty="0" smtClean="0">
              <a:latin typeface="Arial Narrow" panose="020B0606020202030204" pitchFamily="34" charset="0"/>
            </a:endParaRPr>
          </a:p>
          <a:p>
            <a:pPr algn="ctr"/>
            <a:endParaRPr lang="ru-RU" sz="2400" dirty="0">
              <a:latin typeface="Arial Narrow" panose="020B0606020202030204" pitchFamily="34" charset="0"/>
            </a:endParaRPr>
          </a:p>
        </p:txBody>
      </p:sp>
    </p:spTree>
    <p:extLst>
      <p:ext uri="{BB962C8B-B14F-4D97-AF65-F5344CB8AC3E}">
        <p14:creationId xmlns:p14="http://schemas.microsoft.com/office/powerpoint/2010/main" val="575331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81149" y="889461"/>
            <a:ext cx="11014364" cy="5478088"/>
          </a:xfrm>
        </p:spPr>
        <p:txBody>
          <a:bodyPr>
            <a:noAutofit/>
          </a:bodyPr>
          <a:lstStyle/>
          <a:p>
            <a:r>
              <a:rPr lang="ru-RU" sz="2000" dirty="0">
                <a:latin typeface="Arial Narrow" panose="020B0606020202030204" pitchFamily="34" charset="0"/>
              </a:rPr>
              <a:t>Подытоживая нашу работу, хочется отметить, что на качество сочинения и оформления научного труда влияет совокупность многих факторов, таких как уровень образования и кругозора автора, знание языка, обширность межотраслевых знаний, аналитические и логические способности, авторское искусство, правильность выбранной темы и направления в исследовании, и самое главное – желание получить признание национального и международного научного сообщества.</a:t>
            </a:r>
          </a:p>
          <a:p>
            <a:r>
              <a:rPr lang="ru-RU" sz="2000" dirty="0">
                <a:latin typeface="Arial Narrow" panose="020B0606020202030204" pitchFamily="34" charset="0"/>
              </a:rPr>
              <a:t>Хорошая научная статья – это оригинальный научный стиль; органично взаимосвязанная целостность последовательности и смысловой законченности текста не только всей научной работы, но отдельно взятого абзаца; обоснованные факты; аргументированные доказательства и научные положения; цитаты со ссылками на первоисточник (</a:t>
            </a:r>
            <a:r>
              <a:rPr lang="ru-RU" sz="2000" dirty="0" err="1">
                <a:latin typeface="Arial Narrow" panose="020B0606020202030204" pitchFamily="34" charset="0"/>
              </a:rPr>
              <a:t>антиплагиат</a:t>
            </a:r>
            <a:r>
              <a:rPr lang="ru-RU" sz="2000" dirty="0">
                <a:latin typeface="Arial Narrow" panose="020B0606020202030204" pitchFamily="34" charset="0"/>
              </a:rPr>
              <a:t>); отсутствие эмоций, неясностей и разночтений; применение книжной/нейтральной лексики и специальной терминологии. </a:t>
            </a:r>
          </a:p>
          <a:p>
            <a:r>
              <a:rPr lang="ru-RU" sz="2000" dirty="0" smtClean="0">
                <a:latin typeface="Arial Narrow" panose="020B0606020202030204" pitchFamily="34" charset="0"/>
              </a:rPr>
              <a:t>Считаем</a:t>
            </a:r>
            <a:r>
              <a:rPr lang="ru-RU" sz="2000" dirty="0">
                <a:latin typeface="Arial Narrow" panose="020B0606020202030204" pitchFamily="34" charset="0"/>
              </a:rPr>
              <a:t>, что применение вышеприведенных советов по правильному выбору актуальных тем, техническому и стилистическому соответствию уровня написания, всеобъемлющему логическому раскрытию темы, четких и практических выводов, а также сопутствующее следование этическим правилам издательских домов ведущих журналов мира будут способствовать принятию к публикациям научных работ молодых ученых Узбекистана. </a:t>
            </a:r>
            <a:endParaRPr lang="ru-RU" sz="2000" dirty="0" smtClean="0">
              <a:latin typeface="Arial Narrow" panose="020B0606020202030204" pitchFamily="34" charset="0"/>
            </a:endParaRPr>
          </a:p>
          <a:p>
            <a:r>
              <a:rPr lang="ru-RU" sz="2000" b="1" dirty="0" smtClean="0">
                <a:latin typeface="Arial Narrow" panose="020B0606020202030204" pitchFamily="34" charset="0"/>
              </a:rPr>
              <a:t>СПАСИБО ЗА ВНИМАНИЕ!</a:t>
            </a:r>
            <a:endParaRPr lang="ru-RU" sz="2000" b="1" dirty="0">
              <a:latin typeface="Arial Narrow" panose="020B0606020202030204" pitchFamily="34" charset="0"/>
            </a:endParaRPr>
          </a:p>
        </p:txBody>
      </p:sp>
      <p:sp>
        <p:nvSpPr>
          <p:cNvPr id="4" name="Заголовок 1"/>
          <p:cNvSpPr txBox="1">
            <a:spLocks/>
          </p:cNvSpPr>
          <p:nvPr/>
        </p:nvSpPr>
        <p:spPr>
          <a:xfrm>
            <a:off x="881149" y="424604"/>
            <a:ext cx="11014364" cy="464857"/>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latin typeface="Arial Narrow" panose="020B0606020202030204" pitchFamily="34" charset="0"/>
              </a:rPr>
              <a:t>V</a:t>
            </a:r>
            <a:r>
              <a:rPr lang="ru-RU" sz="2400" b="1" dirty="0">
                <a:latin typeface="Arial Narrow" panose="020B0606020202030204" pitchFamily="34" charset="0"/>
              </a:rPr>
              <a:t>. </a:t>
            </a:r>
            <a:r>
              <a:rPr lang="ru-RU" sz="2400" b="1" dirty="0" smtClean="0">
                <a:latin typeface="Arial Narrow" panose="020B0606020202030204" pitchFamily="34" charset="0"/>
              </a:rPr>
              <a:t>ЗАКЛЮЧЕНИЕ</a:t>
            </a:r>
            <a:endParaRPr lang="ru-RU" sz="2400" dirty="0">
              <a:latin typeface="Arial Narrow" panose="020B0606020202030204" pitchFamily="34" charset="0"/>
            </a:endParaRPr>
          </a:p>
        </p:txBody>
      </p:sp>
    </p:spTree>
    <p:extLst>
      <p:ext uri="{BB962C8B-B14F-4D97-AF65-F5344CB8AC3E}">
        <p14:creationId xmlns:p14="http://schemas.microsoft.com/office/powerpoint/2010/main" val="1624638227"/>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107</TotalTime>
  <Words>1973</Words>
  <Application>Microsoft Office PowerPoint</Application>
  <PresentationFormat>Произвольный</PresentationFormat>
  <Paragraphs>72</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Легкий дым</vt:lpstr>
      <vt:lpstr>РЕСПУБЛИКАНСКАЯ НАУЧНАЯ И НАУЧНО-ТЕХНИЧЕСКАЯ КОНФЕРЕНЦИЯ «РОЛЬ МОЛОДЁЖИ В РАЗВИТИИ НАУКИ И ОБРАЗОВАНИЯ»</vt:lpstr>
      <vt:lpstr>РЕКОМЕНДАЦИИ ПО ОФОРМЛЕНИЮ И ПУБЛИКАЦИИ НАУЧНЫХ ТРУДОВ ПО ЮРИСПРУДЕНЦИИ В МЕЖДУНАРОДНЫХ РЕЙТИНГОВЫХ ЖУРНАЛАХ</vt:lpstr>
      <vt:lpstr>I. ВВЕДЕНИЕ </vt:lpstr>
      <vt:lpstr>II. РЕКОМЕНДАЦИИ ПО АРХИТЕКТОНИКЕ НАУЧНОЙ СТАТЬИ И АВТОРСКОМУ ИСКУССТВУ </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Республиканская научная и научно-техническая конференция «РОЛЬ МОЛОДЁЖИ В РАЗВИТИИ НАУКИ И ОБРАЗОВАНИЯ»</dc:title>
  <dc:creator>Home</dc:creator>
  <cp:lastModifiedBy>Admin</cp:lastModifiedBy>
  <cp:revision>11</cp:revision>
  <dcterms:created xsi:type="dcterms:W3CDTF">2020-10-30T03:27:54Z</dcterms:created>
  <dcterms:modified xsi:type="dcterms:W3CDTF">2020-10-30T05:39:25Z</dcterms:modified>
</cp:coreProperties>
</file>